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2076137178" r:id="rId13"/>
    <p:sldId id="303" r:id="rId14"/>
    <p:sldId id="4958" r:id="rId15"/>
    <p:sldId id="5041" r:id="rId16"/>
    <p:sldId id="2076137157" r:id="rId17"/>
    <p:sldId id="1794" r:id="rId18"/>
    <p:sldId id="2076137158" r:id="rId19"/>
    <p:sldId id="2076137159" r:id="rId20"/>
    <p:sldId id="1797" r:id="rId21"/>
    <p:sldId id="2076137160" r:id="rId22"/>
    <p:sldId id="2076137161" r:id="rId23"/>
    <p:sldId id="2076137162" r:id="rId24"/>
    <p:sldId id="2076137163" r:id="rId25"/>
    <p:sldId id="2076137164" r:id="rId26"/>
    <p:sldId id="2076137165" r:id="rId27"/>
    <p:sldId id="1768" r:id="rId28"/>
    <p:sldId id="1770" r:id="rId29"/>
    <p:sldId id="1771" r:id="rId30"/>
    <p:sldId id="1772" r:id="rId31"/>
    <p:sldId id="1773" r:id="rId32"/>
    <p:sldId id="1778" r:id="rId33"/>
    <p:sldId id="2076137166" r:id="rId34"/>
    <p:sldId id="1783" r:id="rId35"/>
    <p:sldId id="2076137167" r:id="rId36"/>
    <p:sldId id="1787" r:id="rId37"/>
    <p:sldId id="1820" r:id="rId38"/>
    <p:sldId id="1818" r:id="rId39"/>
    <p:sldId id="1776" r:id="rId40"/>
    <p:sldId id="1788" r:id="rId41"/>
    <p:sldId id="1789" r:id="rId42"/>
    <p:sldId id="2076137168" r:id="rId43"/>
    <p:sldId id="1791" r:id="rId44"/>
    <p:sldId id="2076137169" r:id="rId45"/>
    <p:sldId id="2076137170" r:id="rId46"/>
    <p:sldId id="2076137171" r:id="rId47"/>
    <p:sldId id="2076137172" r:id="rId48"/>
    <p:sldId id="2076137173" r:id="rId49"/>
    <p:sldId id="2076137174" r:id="rId50"/>
    <p:sldId id="2076137175" r:id="rId51"/>
    <p:sldId id="2076137176" r:id="rId52"/>
    <p:sldId id="1815" r:id="rId53"/>
    <p:sldId id="2076137177" r:id="rId54"/>
    <p:sldId id="1810" r:id="rId55"/>
    <p:sldId id="1811" r:id="rId56"/>
    <p:sldId id="2076137148" r:id="rId57"/>
    <p:sldId id="2076137149" r:id="rId58"/>
    <p:sldId id="1781" r:id="rId59"/>
    <p:sldId id="2076137150" r:id="rId60"/>
    <p:sldId id="2076137151" r:id="rId61"/>
    <p:sldId id="2076137152" r:id="rId62"/>
    <p:sldId id="1795" r:id="rId63"/>
    <p:sldId id="2076137153" r:id="rId64"/>
    <p:sldId id="2076137154" r:id="rId65"/>
    <p:sldId id="2076137155" r:id="rId66"/>
    <p:sldId id="1792" r:id="rId67"/>
    <p:sldId id="2076137156" r:id="rId68"/>
    <p:sldId id="1786" r:id="rId69"/>
    <p:sldId id="1747" r:id="rId70"/>
    <p:sldId id="1798" r:id="rId71"/>
    <p:sldId id="1799" r:id="rId72"/>
    <p:sldId id="1800" r:id="rId73"/>
    <p:sldId id="1801" r:id="rId74"/>
    <p:sldId id="1796" r:id="rId75"/>
    <p:sldId id="1790" r:id="rId76"/>
    <p:sldId id="1807" r:id="rId77"/>
    <p:sldId id="1802" r:id="rId78"/>
    <p:sldId id="1805" r:id="rId79"/>
    <p:sldId id="1806" r:id="rId80"/>
    <p:sldId id="1754" r:id="rId81"/>
    <p:sldId id="1721" r:id="rId82"/>
    <p:sldId id="1775" r:id="rId83"/>
    <p:sldId id="1803" r:id="rId84"/>
    <p:sldId id="1804" r:id="rId85"/>
    <p:sldId id="2076137144" r:id="rId86"/>
    <p:sldId id="2076137145" r:id="rId87"/>
    <p:sldId id="2076137146" r:id="rId88"/>
    <p:sldId id="2076137147" r:id="rId89"/>
    <p:sldId id="1808" r:id="rId90"/>
    <p:sldId id="1809" r:id="rId91"/>
    <p:sldId id="1779" r:id="rId92"/>
    <p:sldId id="1757" r:id="rId93"/>
    <p:sldId id="1758" r:id="rId94"/>
    <p:sldId id="1759" r:id="rId95"/>
    <p:sldId id="1760" r:id="rId96"/>
    <p:sldId id="4950" r:id="rId97"/>
    <p:sldId id="4926" r:id="rId98"/>
    <p:sldId id="4994" r:id="rId99"/>
    <p:sldId id="4928" r:id="rId100"/>
    <p:sldId id="4995" r:id="rId101"/>
    <p:sldId id="4929" r:id="rId102"/>
    <p:sldId id="4999" r:id="rId103"/>
    <p:sldId id="5027" r:id="rId104"/>
    <p:sldId id="2076137128" r:id="rId105"/>
    <p:sldId id="5000" r:id="rId106"/>
    <p:sldId id="2076137129" r:id="rId107"/>
    <p:sldId id="2076137130" r:id="rId108"/>
    <p:sldId id="2076137131" r:id="rId109"/>
    <p:sldId id="2076137132" r:id="rId110"/>
    <p:sldId id="2076137133" r:id="rId111"/>
    <p:sldId id="2076137134" r:id="rId112"/>
    <p:sldId id="2076137135" r:id="rId113"/>
    <p:sldId id="2076137136" r:id="rId114"/>
    <p:sldId id="2076137137" r:id="rId115"/>
    <p:sldId id="2076137138" r:id="rId116"/>
    <p:sldId id="2076137139" r:id="rId117"/>
    <p:sldId id="2076137140" r:id="rId118"/>
    <p:sldId id="2076137141" r:id="rId119"/>
    <p:sldId id="2076137143" r:id="rId120"/>
    <p:sldId id="2076137142" r:id="rId12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2076137178"/>
            <p14:sldId id="303"/>
            <p14:sldId id="4958"/>
            <p14:sldId id="5041"/>
          </p14:sldIdLst>
        </p14:section>
        <p14:section name="Power Platform" id="{9886DA2F-5C5E-40E8-85B9-77BDB9517942}">
          <p14:sldIdLst>
            <p14:sldId id="2076137157"/>
            <p14:sldId id="1794"/>
            <p14:sldId id="2076137158"/>
            <p14:sldId id="2076137159"/>
            <p14:sldId id="1797"/>
            <p14:sldId id="2076137160"/>
            <p14:sldId id="2076137161"/>
            <p14:sldId id="2076137162"/>
            <p14:sldId id="2076137163"/>
            <p14:sldId id="2076137164"/>
            <p14:sldId id="2076137165"/>
            <p14:sldId id="1768"/>
            <p14:sldId id="1770"/>
            <p14:sldId id="1771"/>
            <p14:sldId id="1772"/>
            <p14:sldId id="1773"/>
            <p14:sldId id="1778"/>
          </p14:sldIdLst>
        </p14:section>
        <p14:section name="Power Apps" id="{BD559662-EAD0-4144-86B4-5D7318329D5F}">
          <p14:sldIdLst>
            <p14:sldId id="2076137166"/>
            <p14:sldId id="1783"/>
            <p14:sldId id="2076137167"/>
            <p14:sldId id="1787"/>
            <p14:sldId id="1820"/>
            <p14:sldId id="1818"/>
            <p14:sldId id="1776"/>
            <p14:sldId id="1788"/>
            <p14:sldId id="1789"/>
            <p14:sldId id="2076137168"/>
            <p14:sldId id="1791"/>
            <p14:sldId id="2076137169"/>
            <p14:sldId id="2076137170"/>
            <p14:sldId id="2076137171"/>
            <p14:sldId id="2076137172"/>
            <p14:sldId id="2076137173"/>
            <p14:sldId id="2076137174"/>
            <p14:sldId id="2076137175"/>
            <p14:sldId id="2076137176"/>
            <p14:sldId id="1815"/>
            <p14:sldId id="2076137177"/>
            <p14:sldId id="1810"/>
            <p14:sldId id="1811"/>
          </p14:sldIdLst>
        </p14:section>
        <p14:section name="Power Virtual Agents" id="{13DF154E-FE1F-48B3-ADD4-C33271E31C56}">
          <p14:sldIdLst>
            <p14:sldId id="2076137148"/>
            <p14:sldId id="2076137149"/>
            <p14:sldId id="1781"/>
            <p14:sldId id="2076137150"/>
            <p14:sldId id="2076137151"/>
            <p14:sldId id="2076137152"/>
            <p14:sldId id="1795"/>
            <p14:sldId id="2076137153"/>
            <p14:sldId id="2076137154"/>
            <p14:sldId id="2076137155"/>
            <p14:sldId id="1792"/>
            <p14:sldId id="2076137156"/>
          </p14:sldIdLst>
        </p14:section>
        <p14:section name="Power Automate" id="{ACB2432A-58DF-489B-BAAB-D516A825BE90}">
          <p14:sldIdLst>
            <p14:sldId id="1786"/>
            <p14:sldId id="1747"/>
            <p14:sldId id="1798"/>
            <p14:sldId id="1799"/>
            <p14:sldId id="1800"/>
            <p14:sldId id="1801"/>
            <p14:sldId id="1796"/>
            <p14:sldId id="1790"/>
            <p14:sldId id="1807"/>
            <p14:sldId id="1802"/>
            <p14:sldId id="1805"/>
            <p14:sldId id="1806"/>
            <p14:sldId id="1754"/>
          </p14:sldIdLst>
        </p14:section>
        <p14:section name="Power BI" id="{582215DC-3F70-4162-A15C-C2D8230C3C3B}">
          <p14:sldIdLst>
            <p14:sldId id="1721"/>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 id="20761371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4" autoAdjust="0"/>
    <p:restoredTop sz="95256" autoAdjust="0"/>
  </p:normalViewPr>
  <p:slideViewPr>
    <p:cSldViewPr snapToGrid="0" snapToObjects="1">
      <p:cViewPr varScale="1">
        <p:scale>
          <a:sx n="181" d="100"/>
          <a:sy n="181" d="100"/>
        </p:scale>
        <p:origin x="184" y="1000"/>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900" b="1" dirty="0"/>
              <a:t>Tabular data</a:t>
            </a:r>
            <a:r>
              <a:rPr lang="en-US" sz="9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900" dirty="0"/>
          </a:p>
          <a:p>
            <a:r>
              <a:rPr lang="en-US" sz="900" b="1" dirty="0"/>
              <a:t>Function-based data</a:t>
            </a:r>
            <a:r>
              <a:rPr lang="en-US" sz="9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9058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Triggers</a:t>
            </a:r>
            <a:r>
              <a:rPr lang="en-US" sz="9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900" dirty="0"/>
          </a:p>
          <a:p>
            <a:r>
              <a:rPr lang="en-US" sz="900" b="1" dirty="0"/>
              <a:t>Actions</a:t>
            </a:r>
            <a:r>
              <a:rPr lang="en-US" sz="9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166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An example business rule usage is when they are in canvas or model-driven apps to set or clear values in one or many columns in a table. They can also be used to validate stored data or show error messages. Model-driven apps can use business rules to show or hide columns, enable or disable columns, and create recommendations based on business intelligence.</a:t>
            </a:r>
          </a:p>
          <a:p>
            <a:endParaRPr lang="en-US" dirty="0"/>
          </a:p>
          <a:p>
            <a:r>
              <a:rPr lang="en-US" sz="882" kern="1200" dirty="0">
                <a:solidFill>
                  <a:schemeClr val="tx1"/>
                </a:solidFill>
                <a:effectLst/>
                <a:latin typeface="Segoe UI Light" pitchFamily="34" charset="0"/>
                <a:ea typeface="+mn-ea"/>
                <a:cs typeface="+mn-cs"/>
              </a:rPr>
              <a:t>Model-driven apps can also use business rules to:</a:t>
            </a:r>
          </a:p>
          <a:p>
            <a:pPr lvl="0"/>
            <a:r>
              <a:rPr lang="en-US" sz="882" kern="1200" dirty="0">
                <a:solidFill>
                  <a:schemeClr val="tx1"/>
                </a:solidFill>
                <a:effectLst/>
                <a:latin typeface="Segoe UI Light" pitchFamily="34" charset="0"/>
                <a:ea typeface="+mn-ea"/>
                <a:cs typeface="+mn-cs"/>
              </a:rPr>
              <a:t>Show or hide columns (model-driven apps only)</a:t>
            </a:r>
          </a:p>
          <a:p>
            <a:pPr lvl="0"/>
            <a:r>
              <a:rPr lang="en-US" sz="882" kern="1200" dirty="0">
                <a:solidFill>
                  <a:schemeClr val="tx1"/>
                </a:solidFill>
                <a:effectLst/>
                <a:latin typeface="Segoe UI Light" pitchFamily="34" charset="0"/>
                <a:ea typeface="+mn-ea"/>
                <a:cs typeface="+mn-cs"/>
              </a:rPr>
              <a:t>Enable or disable columns (model-driven apps only)</a:t>
            </a:r>
          </a:p>
          <a:p>
            <a:pPr lvl="0"/>
            <a:r>
              <a:rPr lang="en-US" sz="882" kern="1200" dirty="0">
                <a:solidFill>
                  <a:schemeClr val="tx1"/>
                </a:solidFill>
                <a:effectLst/>
                <a:latin typeface="Segoe UI Light" pitchFamily="34" charset="0"/>
                <a:ea typeface="+mn-ea"/>
                <a:cs typeface="+mn-cs"/>
              </a:rPr>
              <a:t>Create business recommendations based on business intelligence (model-driven apps only)</a:t>
            </a:r>
          </a:p>
          <a:p>
            <a:pPr lvl="0"/>
            <a:endParaRPr lang="en-US" sz="882"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that columns were previously called fields, and you may see these terms used interchangeably in certain interfaces, such as when building a business rule.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152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the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Modern audience</a:t>
            </a:r>
          </a:p>
          <a:p>
            <a:pPr algn="l"/>
            <a:r>
              <a:rPr lang="en-US" b="0" i="0" dirty="0">
                <a:effectLst/>
                <a:latin typeface="Segoe UI" panose="020B0502040204020203" pitchFamily="34" charset="0"/>
              </a:rPr>
              <a:t>Out-of-the-box mobile optimizations for portal and knowledge articles ensure that customers can get the help that they need, any time and from any device.</a:t>
            </a:r>
          </a:p>
          <a:p>
            <a:pPr lvl="1" algn="l">
              <a:buFont typeface="Arial" panose="020B0604020202020204" pitchFamily="34" charset="0"/>
              <a:buChar char="•"/>
            </a:pPr>
            <a:r>
              <a:rPr lang="en-US" b="0" i="0" dirty="0">
                <a:effectLst/>
                <a:latin typeface="Segoe UI" panose="020B0502040204020203" pitchFamily="34" charset="0"/>
              </a:rPr>
              <a:t>The majority of global consumers now expect brands and organizations to offer a self-service portal.</a:t>
            </a:r>
          </a:p>
          <a:p>
            <a:pPr lvl="1" algn="l">
              <a:buFont typeface="Arial" panose="020B0604020202020204" pitchFamily="34" charset="0"/>
              <a:buChar char="•"/>
            </a:pPr>
            <a:r>
              <a:rPr lang="en-US" b="0" i="0" dirty="0">
                <a:effectLst/>
                <a:latin typeface="Segoe UI" panose="020B0502040204020203" pitchFamily="34" charset="0"/>
              </a:rPr>
              <a:t>Nearly one-third of consumers keep in touch with brands they've done business with to make sure that they are getting the most out of their purchase.</a:t>
            </a:r>
          </a:p>
          <a:p>
            <a:pPr lvl="1" algn="l">
              <a:buFont typeface="Arial" panose="020B0604020202020204" pitchFamily="34" charset="0"/>
              <a:buChar char="•"/>
            </a:pPr>
            <a:r>
              <a:rPr lang="en-US" b="0" i="0" dirty="0">
                <a:effectLst/>
                <a:latin typeface="Segoe UI" panose="020B0502040204020203" pitchFamily="34" charset="0"/>
              </a:rPr>
              <a:t>Half of the consumers are using multiple channels to stay connected, including web, mobile, telephone, social, and self-service channels. Often, consumers use many channels for a single support experience.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Modern business</a:t>
            </a:r>
          </a:p>
          <a:p>
            <a:pPr lvl="1" algn="l">
              <a:buFont typeface="Arial" panose="020B0604020202020204" pitchFamily="34" charset="0"/>
              <a:buChar char="•"/>
            </a:pPr>
            <a:r>
              <a:rPr lang="en-US" b="1" i="0" dirty="0">
                <a:effectLst/>
                <a:latin typeface="Segoe UI" panose="020B0502040204020203" pitchFamily="34" charset="0"/>
              </a:rPr>
              <a:t>Provide self-service support</a:t>
            </a:r>
            <a:r>
              <a:rPr lang="en-US" b="0" i="0" dirty="0">
                <a:effectLst/>
                <a:latin typeface="Segoe UI" panose="020B0502040204020203" pitchFamily="34" charset="0"/>
              </a:rPr>
              <a:t> - When your business is growing, rather than having to employ extra staff in call centers, you could use Power Apps portals to add self-service capabilities to your website so that your customers can search knowledge articles, engage with other customers, find answers, and create support cases when needed (that go directly into Dynamics 365 Customer Service), all without a single interaction from your resources.</a:t>
            </a:r>
          </a:p>
          <a:p>
            <a:pPr lvl="1" algn="l">
              <a:buFont typeface="Arial" panose="020B0604020202020204" pitchFamily="34" charset="0"/>
              <a:buChar char="•"/>
            </a:pPr>
            <a:r>
              <a:rPr lang="en-US" b="1" i="0" dirty="0">
                <a:effectLst/>
                <a:latin typeface="Segoe UI" panose="020B0502040204020203" pitchFamily="34" charset="0"/>
              </a:rPr>
              <a:t>Build a sales pipeline</a:t>
            </a:r>
            <a:r>
              <a:rPr lang="en-US" b="0" i="0" dirty="0">
                <a:effectLst/>
                <a:latin typeface="Segoe UI" panose="020B0502040204020203" pitchFamily="34" charset="0"/>
              </a:rPr>
              <a:t> - When a lead fills out a </a:t>
            </a:r>
            <a:r>
              <a:rPr lang="en-US" b="1" i="0" dirty="0">
                <a:effectLst/>
                <a:latin typeface="Segoe UI" panose="020B0502040204020203" pitchFamily="34" charset="0"/>
              </a:rPr>
              <a:t>Contact Us</a:t>
            </a:r>
            <a:r>
              <a:rPr lang="en-US" b="0" i="0" dirty="0">
                <a:effectLst/>
                <a:latin typeface="Segoe UI" panose="020B0502040204020203" pitchFamily="34" charset="0"/>
              </a:rPr>
              <a:t> form on your company website, this information is recorded in Dynamics 365 Sales where the record can become part of your sales pipeline automatically.</a:t>
            </a:r>
          </a:p>
          <a:p>
            <a:pPr lvl="1" algn="l">
              <a:buFont typeface="Arial" panose="020B0604020202020204" pitchFamily="34" charset="0"/>
              <a:buChar char="•"/>
            </a:pPr>
            <a:r>
              <a:rPr lang="en-US" b="1" i="0" dirty="0">
                <a:effectLst/>
                <a:latin typeface="Segoe UI" panose="020B0502040204020203" pitchFamily="34" charset="0"/>
              </a:rPr>
              <a:t>Empower employees</a:t>
            </a:r>
            <a:r>
              <a:rPr lang="en-US" b="0" i="0" dirty="0">
                <a:effectLst/>
                <a:latin typeface="Segoe UI" panose="020B0502040204020203" pitchFamily="34" charset="0"/>
              </a:rPr>
              <a:t> - When an employee needs a new computer, they can fill out an online form, where the information will be recorded in Dataverse so the helpdesk staff can immediately access and process this information.</a:t>
            </a:r>
          </a:p>
          <a:p>
            <a:pPr lvl="1" algn="l">
              <a:buFont typeface="Arial" panose="020B0604020202020204" pitchFamily="34" charset="0"/>
              <a:buChar char="•"/>
            </a:pPr>
            <a:r>
              <a:rPr lang="en-US" b="1" i="0" dirty="0">
                <a:effectLst/>
                <a:latin typeface="Segoe UI" panose="020B0502040204020203" pitchFamily="34" charset="0"/>
              </a:rPr>
              <a:t>Engage mobile workforce</a:t>
            </a:r>
            <a:r>
              <a:rPr lang="en-US" b="0" i="0" dirty="0">
                <a:effectLst/>
                <a:latin typeface="Segoe UI" panose="020B0502040204020203" pitchFamily="34" charset="0"/>
              </a:rPr>
              <a:t> - Empower agents on any device, wherever they work. Field technicians can process and complete work orders in the field, instantly updating Dynamics 365 Field Service.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Power Apps portals capabilities</a:t>
            </a:r>
          </a:p>
          <a:p>
            <a:pPr algn="l"/>
            <a:r>
              <a:rPr lang="en-US" b="0" i="0" dirty="0">
                <a:effectLst/>
                <a:latin typeface="Segoe UI" panose="020B0502040204020203" pitchFamily="34" charset="0"/>
              </a:rPr>
              <a:t>Power Apps portals are built on top of Dataverse. This architecture comes with a major benefit. All the differentiating features of model-driven Power Apps are the features of Power Apps portals as well, including:</a:t>
            </a:r>
          </a:p>
          <a:p>
            <a:pPr lvl="1" algn="l">
              <a:buFont typeface="Arial" panose="020B0604020202020204" pitchFamily="34" charset="0"/>
              <a:buChar char="•"/>
            </a:pPr>
            <a:r>
              <a:rPr lang="en-US" b="0" i="0" dirty="0">
                <a:effectLst/>
                <a:latin typeface="Segoe UI" panose="020B0502040204020203" pitchFamily="34" charset="0"/>
              </a:rPr>
              <a:t>Centralized management</a:t>
            </a:r>
          </a:p>
          <a:p>
            <a:pPr lvl="1" algn="l">
              <a:buFont typeface="Arial" panose="020B0604020202020204" pitchFamily="34" charset="0"/>
              <a:buChar char="•"/>
            </a:pPr>
            <a:r>
              <a:rPr lang="en-US" b="0" i="0" dirty="0">
                <a:effectLst/>
                <a:latin typeface="Segoe UI" panose="020B0502040204020203" pitchFamily="34" charset="0"/>
              </a:rPr>
              <a:t>Common Data Model</a:t>
            </a:r>
          </a:p>
          <a:p>
            <a:pPr lvl="1" algn="l">
              <a:buFont typeface="Arial" panose="020B0604020202020204" pitchFamily="34" charset="0"/>
              <a:buChar char="•"/>
            </a:pPr>
            <a:r>
              <a:rPr lang="en-US" b="0" i="0" dirty="0">
                <a:effectLst/>
                <a:latin typeface="Segoe UI" panose="020B0502040204020203" pitchFamily="34" charset="0"/>
              </a:rPr>
              <a:t>Roles and permissions</a:t>
            </a:r>
          </a:p>
          <a:p>
            <a:pPr lvl="1" algn="l">
              <a:buFont typeface="Arial" panose="020B0604020202020204" pitchFamily="34" charset="0"/>
              <a:buChar char="•"/>
            </a:pPr>
            <a:r>
              <a:rPr lang="en-US" b="0" i="0" dirty="0">
                <a:effectLst/>
                <a:latin typeface="Segoe UI" panose="020B0502040204020203" pitchFamily="34" charset="0"/>
              </a:rPr>
              <a:t>Forms and views</a:t>
            </a:r>
          </a:p>
          <a:p>
            <a:pPr lvl="1" algn="l">
              <a:buFont typeface="Arial" panose="020B0604020202020204" pitchFamily="34" charset="0"/>
              <a:buChar char="•"/>
            </a:pPr>
            <a:r>
              <a:rPr lang="en-US" b="0" i="0" dirty="0">
                <a:effectLst/>
                <a:latin typeface="Segoe UI" panose="020B0502040204020203" pitchFamily="34" charset="0"/>
              </a:rPr>
              <a:t>Business rules</a:t>
            </a:r>
          </a:p>
          <a:p>
            <a:pPr lvl="1" algn="l">
              <a:buFont typeface="Arial" panose="020B0604020202020204" pitchFamily="34" charset="0"/>
              <a:buChar char="•"/>
            </a:pPr>
            <a:r>
              <a:rPr lang="en-US" b="0" i="0" dirty="0">
                <a:effectLst/>
                <a:latin typeface="Segoe UI" panose="020B0502040204020203" pitchFamily="34" charset="0"/>
              </a:rPr>
              <a:t>Declarative workflows and actions</a:t>
            </a:r>
          </a:p>
          <a:p>
            <a:pPr lvl="1" algn="l">
              <a:buFont typeface="Arial" panose="020B0604020202020204" pitchFamily="34" charset="0"/>
              <a:buChar char="•"/>
            </a:pPr>
            <a:r>
              <a:rPr lang="en-US" b="0" i="0" dirty="0">
                <a:effectLst/>
                <a:latin typeface="Segoe UI" panose="020B0502040204020203" pitchFamily="34" charset="0"/>
              </a:rPr>
              <a:t>Plug-in architecture</a:t>
            </a:r>
          </a:p>
          <a:p>
            <a:pPr lvl="1" algn="l">
              <a:buFont typeface="Arial" panose="020B0604020202020204" pitchFamily="34" charset="0"/>
              <a:buChar char="•"/>
            </a:pPr>
            <a:r>
              <a:rPr lang="en-US" b="0" i="0" dirty="0">
                <a:effectLst/>
                <a:latin typeface="Segoe UI" panose="020B0502040204020203" pitchFamily="34" charset="0"/>
              </a:rPr>
              <a:t>Integration with other services</a:t>
            </a:r>
          </a:p>
          <a:p>
            <a:pPr lvl="1" algn="l">
              <a:buFont typeface="Arial" panose="020B0604020202020204" pitchFamily="34" charset="0"/>
              <a:buChar char="•"/>
            </a:pPr>
            <a:r>
              <a:rPr lang="en-US" b="0" i="0" dirty="0">
                <a:effectLst/>
                <a:latin typeface="Segoe UI" panose="020B0502040204020203" pitchFamily="34" charset="0"/>
              </a:rPr>
              <a:t>Dataverse extensibility</a:t>
            </a:r>
          </a:p>
          <a:p>
            <a:pPr lvl="1" algn="l">
              <a:buFont typeface="Arial" panose="020B0604020202020204" pitchFamily="34" charset="0"/>
              <a:buChar char="•"/>
            </a:pPr>
            <a:r>
              <a:rPr lang="en-US" b="0" i="0" dirty="0">
                <a:effectLst/>
                <a:latin typeface="Segoe UI" panose="020B0502040204020203" pitchFamily="34" charset="0"/>
              </a:rPr>
              <a:t>Audit</a:t>
            </a:r>
          </a:p>
          <a:p>
            <a:pPr algn="l"/>
            <a:endParaRPr lang="en-US" b="1" i="0" dirty="0">
              <a:effectLst/>
              <a:latin typeface="Segoe UI" panose="020B0502040204020203" pitchFamily="34" charset="0"/>
            </a:endParaRPr>
          </a:p>
          <a:p>
            <a:pPr algn="l"/>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Power Apps portal is not automatically provisioned when a new Dataverse environment is created. You will need to provision a Power Apps portal and determine the name, default URL, language, and template.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are using Microsoft Dynamics 365 apps such as Dynamics 365 Sales or Dynamics 365 Service, you have a choice of five additional portal templates:</a:t>
            </a:r>
          </a:p>
          <a:p>
            <a:pPr lvl="1" algn="l">
              <a:buFont typeface="Arial" panose="020B0604020202020204" pitchFamily="34" charset="0"/>
              <a:buChar char="•"/>
            </a:pPr>
            <a:r>
              <a:rPr lang="en-US" b="0" i="0" dirty="0">
                <a:effectLst/>
                <a:latin typeface="Segoe UI" panose="020B0502040204020203" pitchFamily="34" charset="0"/>
              </a:rPr>
              <a:t>Community portal</a:t>
            </a:r>
          </a:p>
          <a:p>
            <a:pPr lvl="1" algn="l">
              <a:buFont typeface="Arial" panose="020B0604020202020204" pitchFamily="34" charset="0"/>
              <a:buChar char="•"/>
            </a:pPr>
            <a:r>
              <a:rPr lang="en-US" b="0" i="0" dirty="0">
                <a:effectLst/>
                <a:latin typeface="Segoe UI" panose="020B0502040204020203" pitchFamily="34" charset="0"/>
              </a:rPr>
              <a:t>Customer self-service portal</a:t>
            </a:r>
          </a:p>
          <a:p>
            <a:pPr lvl="1" algn="l">
              <a:buFont typeface="Arial" panose="020B0604020202020204" pitchFamily="34" charset="0"/>
              <a:buChar char="•"/>
            </a:pPr>
            <a:r>
              <a:rPr lang="en-US" b="0" i="0" dirty="0">
                <a:effectLst/>
                <a:latin typeface="Segoe UI" panose="020B0502040204020203" pitchFamily="34" charset="0"/>
              </a:rPr>
              <a:t>Employee self-service portal</a:t>
            </a:r>
          </a:p>
          <a:p>
            <a:pPr lvl="1" algn="l">
              <a:buFont typeface="Arial" panose="020B0604020202020204" pitchFamily="34" charset="0"/>
              <a:buChar char="•"/>
            </a:pPr>
            <a:r>
              <a:rPr lang="en-US" b="0" i="0" dirty="0">
                <a:effectLst/>
                <a:latin typeface="Segoe UI" panose="020B0502040204020203" pitchFamily="34" charset="0"/>
              </a:rPr>
              <a:t>Partner portal</a:t>
            </a:r>
          </a:p>
          <a:p>
            <a:pPr lvl="1" algn="l">
              <a:buFont typeface="Arial" panose="020B0604020202020204" pitchFamily="34" charset="0"/>
              <a:buChar char="•"/>
            </a:pPr>
            <a:r>
              <a:rPr lang="en-US" b="0" i="0" dirty="0">
                <a:effectLst/>
                <a:latin typeface="Segoe UI" panose="020B0502040204020203" pitchFamily="34" charset="0"/>
              </a:rPr>
              <a:t>Customer portal (Dynamics 365 Supply Chain Management)</a:t>
            </a:r>
          </a:p>
          <a:p>
            <a:pPr lvl="1" algn="l">
              <a:buFont typeface="Arial" panose="020B0604020202020204" pitchFamily="34" charset="0"/>
              <a:buChar char="•"/>
            </a:pPr>
            <a:endParaRPr lang="en-US" b="0" i="0" dirty="0">
              <a:effectLst/>
              <a:latin typeface="Segoe UI" panose="020B0502040204020203" pitchFamily="34" charset="0"/>
            </a:endParaRPr>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The high-level steps to provision a starter portal are:</a:t>
            </a:r>
            <a:endParaRPr lang="en-US" sz="1100" dirty="0">
              <a:effectLst/>
              <a:latin typeface="Calibri" panose="020F0502020204030204" pitchFamily="34" charset="0"/>
              <a:ea typeface="DengXian" panose="02010600030101010101" pitchFamily="2" charset="-122"/>
            </a:endParaRPr>
          </a:p>
          <a:p>
            <a:pPr marL="415668" marR="0" lvl="0" indent="-171450">
              <a:spcBef>
                <a:spcPts val="0"/>
              </a:spcBef>
              <a:spcAft>
                <a:spcPts val="0"/>
              </a:spcAft>
              <a:buFont typeface="Arial" panose="020B0604020202020204" pitchFamily="34" charset="0"/>
              <a:buChar char="•"/>
              <a:tabLst>
                <a:tab pos="914400" algn="l"/>
              </a:tabLst>
            </a:pP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Go to </a:t>
            </a:r>
            <a:r>
              <a:rPr lang="pl-PL" sz="11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https://make.powerapps.com</a:t>
            </a: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 target environment.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On the left menu,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 Create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Portal from blank</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Provide a name and a unique address (URL)  for the portal.</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the language.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Create.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07153" lvl="1" indent="0" algn="l">
              <a:buFont typeface="Arial" panose="020B0604020202020204" pitchFamily="34" charset="0"/>
              <a:buNone/>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The next slides will go into detail on portals studio, content snippets, and entity lists + forms. Give a high level at this time.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0403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41642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96</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97</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98</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99</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100</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103034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101</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42900"/>
            <a:ext cx="4435603" cy="415499"/>
          </a:xfrm>
        </p:spPr>
        <p:txBody>
          <a:bodyPr/>
          <a:lstStyle/>
          <a:p>
            <a:r>
              <a:rPr lang="en-US"/>
              <a:t>Click to edit Master title style</a:t>
            </a:r>
          </a:p>
        </p:txBody>
      </p:sp>
    </p:spTree>
    <p:extLst>
      <p:ext uri="{BB962C8B-B14F-4D97-AF65-F5344CB8AC3E}">
        <p14:creationId xmlns:p14="http://schemas.microsoft.com/office/powerpoint/2010/main" val="226479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3" y="2368476"/>
            <a:ext cx="6375545" cy="373949"/>
          </a:xfrm>
          <a:noFill/>
        </p:spPr>
        <p:txBody>
          <a:bodyPr wrap="square" lIns="0" tIns="0" rIns="0" bIns="0" anchor="ctr"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5230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4"/>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wmf"/><Relationship Id="rId7"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3.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29.wmf"/><Relationship Id="rId7" Type="http://schemas.openxmlformats.org/officeDocument/2006/relationships/image" Target="../media/image46.w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5.wmf"/><Relationship Id="rId5" Type="http://schemas.openxmlformats.org/officeDocument/2006/relationships/image" Target="../media/image44.png"/><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wm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94.jpeg"/></Relationships>
</file>

<file path=ppt/slides/_rels/slide7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99.wmf"/><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7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7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8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25219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211351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198559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677087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926773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899564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757955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665049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4605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085425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954634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51889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91443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6031484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7609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A8CBF939-36E3-4BA1-A77A-D38D9F6FF24A}"/>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ED6DBB8E-767E-4312-9CDC-75A2F3C9296E}"/>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CA5F8D2C-82FC-4CE9-B939-36D576E0FA2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C59AF920-F53B-45BE-A250-2E52E5B10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007755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Title</a:t>
            </a:r>
          </a:p>
        </p:txBody>
      </p:sp>
    </p:spTree>
    <p:extLst>
      <p:ext uri="{BB962C8B-B14F-4D97-AF65-F5344CB8AC3E}">
        <p14:creationId xmlns:p14="http://schemas.microsoft.com/office/powerpoint/2010/main" val="108355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25640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a:t>Lesson 1: </a:t>
            </a:r>
            <a:r>
              <a:rPr lang="en-US"/>
              <a:t>Power Platform overview</a:t>
            </a:r>
          </a:p>
        </p:txBody>
      </p:sp>
      <p:pic>
        <p:nvPicPr>
          <p:cNvPr id="3" name="Picture 2" descr="Icon of a magnifying glass">
            <a:extLst>
              <a:ext uri="{FF2B5EF4-FFF2-40B4-BE49-F238E27FC236}">
                <a16:creationId xmlns:a16="http://schemas.microsoft.com/office/drawing/2014/main" id="{ABA5B2DE-720E-4849-9375-BC8C94F60E23}"/>
              </a:ext>
            </a:extLst>
          </p:cNvPr>
          <p:cNvPicPr>
            <a:picLocks noChangeAspect="1"/>
          </p:cNvPicPr>
          <p:nvPr/>
        </p:nvPicPr>
        <p:blipFill>
          <a:blip r:embed="rId3"/>
          <a:stretch>
            <a:fillRect/>
          </a:stretch>
        </p:blipFill>
        <p:spPr>
          <a:xfrm>
            <a:off x="7517321" y="2116646"/>
            <a:ext cx="929259" cy="929259"/>
          </a:xfrm>
          <a:prstGeom prst="rect">
            <a:avLst/>
          </a:prstGeom>
        </p:spPr>
      </p:pic>
    </p:spTree>
    <p:extLst>
      <p:ext uri="{BB962C8B-B14F-4D97-AF65-F5344CB8AC3E}">
        <p14:creationId xmlns:p14="http://schemas.microsoft.com/office/powerpoint/2010/main" val="41385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38150" y="932154"/>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8" y="342900"/>
            <a:ext cx="6140578" cy="809625"/>
          </a:xfrm>
        </p:spPr>
        <p:txBody>
          <a:bodyPr/>
          <a:lstStyle/>
          <a:p>
            <a:r>
              <a:rPr lang="en-US" dirty="0"/>
              <a:t>Build and consume solutions for web and mobile with Power Apps</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57250"/>
          </a:xfrm>
        </p:spPr>
        <p:txBody>
          <a:bodyPr/>
          <a:lstStyle/>
          <a:p>
            <a:r>
              <a:rPr lang="en-US" dirty="0"/>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85825"/>
          </a:xfrm>
        </p:spPr>
        <p:txBody>
          <a:bodyPr/>
          <a:lstStyle/>
          <a:p>
            <a:r>
              <a:rPr lang="en-US" dirty="0"/>
              <a:t>Gain insights from your data regardless of where 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30997"/>
          </a:xfrm>
        </p:spPr>
        <p:txBody>
          <a:bodyPr/>
          <a:lstStyle/>
          <a:p>
            <a:r>
              <a:rPr lang="en-US" dirty="0"/>
              <a:t>Build powerful chatbots with 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415499"/>
          </a:xfrm>
        </p:spPr>
        <p:txBody>
          <a:bodyPr/>
          <a:lstStyle/>
          <a:p>
            <a:r>
              <a:rPr lang="en-US"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Data sources for connectors</a:t>
            </a:r>
          </a:p>
        </p:txBody>
      </p:sp>
      <p:sp>
        <p:nvSpPr>
          <p:cNvPr id="9" name="Rectangle 8">
            <a:extLst>
              <a:ext uri="{FF2B5EF4-FFF2-40B4-BE49-F238E27FC236}">
                <a16:creationId xmlns:a16="http://schemas.microsoft.com/office/drawing/2014/main" id="{7CDE135D-D9A6-4F92-A7C1-D7E2FDC69138}"/>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The two types of data sources are:</a:t>
            </a:r>
          </a:p>
          <a:p>
            <a:pPr defTabSz="366713">
              <a:spcBef>
                <a:spcPts val="450"/>
              </a:spcBef>
              <a:spcAft>
                <a:spcPts val="450"/>
              </a:spcAft>
            </a:pPr>
            <a:r>
              <a:rPr lang="en-US" sz="1500" dirty="0">
                <a:solidFill>
                  <a:schemeClr val="tx1"/>
                </a:solidFill>
                <a:latin typeface="+mj-lt"/>
              </a:rPr>
              <a:t>Tabular data: </a:t>
            </a:r>
            <a:r>
              <a:rPr lang="en-US" sz="1500" dirty="0">
                <a:solidFill>
                  <a:schemeClr val="tx1"/>
                </a:solidFill>
              </a:rPr>
              <a:t>A tabular data source is one that returns data in a structured table format</a:t>
            </a:r>
          </a:p>
          <a:p>
            <a:pPr defTabSz="366713">
              <a:spcBef>
                <a:spcPts val="450"/>
              </a:spcBef>
              <a:spcAft>
                <a:spcPts val="450"/>
              </a:spcAft>
            </a:pPr>
            <a:r>
              <a:rPr lang="en-US" sz="1500" dirty="0">
                <a:solidFill>
                  <a:schemeClr val="tx1"/>
                </a:solidFill>
                <a:latin typeface="+mj-lt"/>
              </a:rPr>
              <a:t>Function-based data: </a:t>
            </a:r>
            <a:r>
              <a:rPr lang="en-US" sz="1500" dirty="0">
                <a:solidFill>
                  <a:schemeClr val="tx1"/>
                </a:solidFill>
              </a:rPr>
              <a:t>A function-based data source is one that uses functions to interact with the data source</a:t>
            </a:r>
          </a:p>
        </p:txBody>
      </p:sp>
      <p:pic>
        <p:nvPicPr>
          <p:cNvPr id="11" name="Picture 10" descr="Screenshot of a Power Apps page">
            <a:extLst>
              <a:ext uri="{FF2B5EF4-FFF2-40B4-BE49-F238E27FC236}">
                <a16:creationId xmlns:a16="http://schemas.microsoft.com/office/drawing/2014/main" id="{FB50E34C-4D3D-4910-A2CF-83F8F3D4FC42}"/>
              </a:ext>
            </a:extLst>
          </p:cNvPr>
          <p:cNvPicPr>
            <a:picLocks noChangeAspect="1"/>
          </p:cNvPicPr>
          <p:nvPr/>
        </p:nvPicPr>
        <p:blipFill rotWithShape="1">
          <a:blip r:embed="rId3"/>
          <a:srcRect l="12577" t="7315" r="12365" b="7315"/>
          <a:stretch/>
        </p:blipFill>
        <p:spPr>
          <a:xfrm>
            <a:off x="3337749" y="1077516"/>
            <a:ext cx="5370482" cy="3435858"/>
          </a:xfrm>
          <a:prstGeom prst="rect">
            <a:avLst/>
          </a:prstGeom>
          <a:ln w="19050">
            <a:solidFill>
              <a:schemeClr val="bg1">
                <a:lumMod val="65000"/>
              </a:schemeClr>
            </a:solidFill>
          </a:ln>
        </p:spPr>
      </p:pic>
      <p:sp>
        <p:nvSpPr>
          <p:cNvPr id="13" name="plug" title="Icon of a power plug showing an A to B connection">
            <a:extLst>
              <a:ext uri="{FF2B5EF4-FFF2-40B4-BE49-F238E27FC236}">
                <a16:creationId xmlns:a16="http://schemas.microsoft.com/office/drawing/2014/main" id="{E201CAA4-77AE-439E-803C-0740AB7D0CC4}"/>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1849115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Components of a connector</a:t>
            </a:r>
          </a:p>
        </p:txBody>
      </p:sp>
      <p:sp>
        <p:nvSpPr>
          <p:cNvPr id="10" name="plug" title="Icon of a power plug showing an A to B connection">
            <a:extLst>
              <a:ext uri="{FF2B5EF4-FFF2-40B4-BE49-F238E27FC236}">
                <a16:creationId xmlns:a16="http://schemas.microsoft.com/office/drawing/2014/main" id="{C7296ECA-5CF3-4357-9B3A-753C5019600C}"/>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74886D6C-4685-419C-93DF-AD3DF8BCA687}"/>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Once you have established a data source and configured your connector, there are two types of operations you can use:</a:t>
            </a:r>
          </a:p>
          <a:p>
            <a:pPr defTabSz="366713">
              <a:spcBef>
                <a:spcPts val="450"/>
              </a:spcBef>
              <a:spcAft>
                <a:spcPts val="750"/>
              </a:spcAft>
            </a:pPr>
            <a:r>
              <a:rPr lang="en-US" sz="1500" dirty="0">
                <a:solidFill>
                  <a:schemeClr val="tx1"/>
                </a:solidFill>
                <a:latin typeface="+mj-lt"/>
              </a:rPr>
              <a:t>Triggers</a:t>
            </a:r>
            <a:r>
              <a:rPr lang="en-US" sz="1500" dirty="0">
                <a:solidFill>
                  <a:schemeClr val="tx1"/>
                </a:solidFill>
              </a:rPr>
              <a:t> prompt a flow to begin</a:t>
            </a:r>
          </a:p>
          <a:p>
            <a:pPr defTabSz="366713">
              <a:spcBef>
                <a:spcPts val="450"/>
              </a:spcBef>
              <a:spcAft>
                <a:spcPts val="750"/>
              </a:spcAft>
            </a:pPr>
            <a:r>
              <a:rPr lang="en-US" sz="1500" dirty="0">
                <a:solidFill>
                  <a:schemeClr val="tx1"/>
                </a:solidFill>
                <a:latin typeface="+mj-lt"/>
              </a:rPr>
              <a:t>Actions</a:t>
            </a:r>
            <a:r>
              <a:rPr lang="en-US" sz="1500" dirty="0">
                <a:solidFill>
                  <a:schemeClr val="tx1"/>
                </a:solidFill>
              </a:rPr>
              <a:t> are prompted by the user or a trigger and allow interaction with your data source by some function</a:t>
            </a:r>
          </a:p>
        </p:txBody>
      </p:sp>
      <p:pic>
        <p:nvPicPr>
          <p:cNvPr id="12" name="Picture 11" descr="Screenshot of a Power Apps page">
            <a:extLst>
              <a:ext uri="{FF2B5EF4-FFF2-40B4-BE49-F238E27FC236}">
                <a16:creationId xmlns:a16="http://schemas.microsoft.com/office/drawing/2014/main" id="{E38525C9-C129-4602-808A-8D24ED057E55}"/>
              </a:ext>
            </a:extLst>
          </p:cNvPr>
          <p:cNvPicPr>
            <a:picLocks noChangeAspect="1"/>
          </p:cNvPicPr>
          <p:nvPr/>
        </p:nvPicPr>
        <p:blipFill rotWithShape="1">
          <a:blip r:embed="rId3"/>
          <a:srcRect l="12875" t="7444" r="12250" b="7444"/>
          <a:stretch/>
        </p:blipFill>
        <p:spPr>
          <a:xfrm>
            <a:off x="3337748" y="1077516"/>
            <a:ext cx="5373474" cy="3435858"/>
          </a:xfrm>
          <a:prstGeom prst="rect">
            <a:avLst/>
          </a:prstGeom>
          <a:ln w="19050">
            <a:solidFill>
              <a:schemeClr val="bg1">
                <a:lumMod val="65000"/>
              </a:schemeClr>
            </a:solidFill>
          </a:ln>
        </p:spPr>
      </p:pic>
    </p:spTree>
    <p:extLst>
      <p:ext uri="{BB962C8B-B14F-4D97-AF65-F5344CB8AC3E}">
        <p14:creationId xmlns:p14="http://schemas.microsoft.com/office/powerpoint/2010/main" val="41586988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441198" y="342900"/>
            <a:ext cx="7378970" cy="830997"/>
          </a:xfrm>
        </p:spPr>
        <p:txBody>
          <a:bodyPr/>
          <a:lstStyle/>
          <a:p>
            <a:r>
              <a:rPr lang="en-US"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Microsoft Dataverse overview</a:t>
            </a:r>
          </a:p>
        </p:txBody>
      </p:sp>
      <p:grpSp>
        <p:nvGrpSpPr>
          <p:cNvPr id="11" name="Group 10" descr="Icon of a magnifying glass">
            <a:extLst>
              <a:ext uri="{FF2B5EF4-FFF2-40B4-BE49-F238E27FC236}">
                <a16:creationId xmlns:a16="http://schemas.microsoft.com/office/drawing/2014/main" id="{1B624081-2A29-4E84-A9A6-1770E53B4608}"/>
              </a:ext>
            </a:extLst>
          </p:cNvPr>
          <p:cNvGrpSpPr/>
          <p:nvPr/>
        </p:nvGrpSpPr>
        <p:grpSpPr>
          <a:xfrm>
            <a:off x="7557572" y="2094458"/>
            <a:ext cx="843138" cy="961469"/>
            <a:chOff x="4664075" y="1115689"/>
            <a:chExt cx="1298575" cy="1480834"/>
          </a:xfrm>
        </p:grpSpPr>
        <p:sp>
          <p:nvSpPr>
            <p:cNvPr id="12" name="Freeform: Shape 11">
              <a:extLst>
                <a:ext uri="{FF2B5EF4-FFF2-40B4-BE49-F238E27FC236}">
                  <a16:creationId xmlns:a16="http://schemas.microsoft.com/office/drawing/2014/main" id="{E421C9E6-62A0-4672-B35B-9854E4807635}"/>
                </a:ext>
              </a:extLst>
            </p:cNvPr>
            <p:cNvSpPr/>
            <p:nvPr/>
          </p:nvSpPr>
          <p:spPr bwMode="auto">
            <a:xfrm rot="18900000">
              <a:off x="5655409" y="1924760"/>
              <a:ext cx="307241" cy="671763"/>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302508D5-AA41-4EA6-9A8F-7A219F1CDD4D}"/>
                </a:ext>
              </a:extLst>
            </p:cNvPr>
            <p:cNvSpPr/>
            <p:nvPr/>
          </p:nvSpPr>
          <p:spPr bwMode="auto">
            <a:xfrm rot="18900000">
              <a:off x="4664075" y="1115689"/>
              <a:ext cx="1145268" cy="1145260"/>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17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441197" y="342900"/>
            <a:ext cx="8263890" cy="392415"/>
          </a:xfrm>
        </p:spPr>
        <p:txBody>
          <a:bodyPr/>
          <a:lstStyle/>
          <a:p>
            <a:r>
              <a:rPr lang="en-US" sz="2550" dirty="0"/>
              <a:t>Identify tables and columns in Dataverse</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a:t>Business rules</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43814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a:solidFill>
                  <a:schemeClr val="tx1"/>
                </a:solidFill>
                <a:latin typeface="+mj-lt"/>
              </a:rPr>
              <a:t>Business rules: </a:t>
            </a:r>
          </a:p>
          <a:p>
            <a:pPr>
              <a:spcBef>
                <a:spcPts val="450"/>
              </a:spcBef>
            </a:pPr>
            <a:r>
              <a:rPr lang="en-US" sz="1350">
                <a:solidFill>
                  <a:schemeClr val="tx1"/>
                </a:solidFill>
              </a:rPr>
              <a:t>Allow for the application of business logic at the data layer instead of the app layer </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308609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sz="1500" dirty="0">
                <a:solidFill>
                  <a:schemeClr val="tx1"/>
                </a:solidFill>
                <a:latin typeface="+mj-lt"/>
              </a:rPr>
              <a:t>Usually defined for a </a:t>
            </a:r>
            <a:r>
              <a:rPr lang="en-US" sz="1500" dirty="0" err="1">
                <a:solidFill>
                  <a:schemeClr val="tx1"/>
                </a:solidFill>
                <a:latin typeface="+mj-lt"/>
              </a:rPr>
              <a:t>tableand</a:t>
            </a:r>
            <a:r>
              <a:rPr lang="en-US" sz="1500" dirty="0">
                <a:solidFill>
                  <a:schemeClr val="tx1"/>
                </a:solidFill>
                <a:latin typeface="+mj-lt"/>
              </a:rPr>
              <a:t> apply to all forms, but can also be defined for a specific model-driven form</a:t>
            </a:r>
          </a:p>
        </p:txBody>
      </p:sp>
      <p:sp>
        <p:nvSpPr>
          <p:cNvPr id="16" name="Rectangle 15">
            <a:extLst>
              <a:ext uri="{FF2B5EF4-FFF2-40B4-BE49-F238E27FC236}">
                <a16:creationId xmlns:a16="http://schemas.microsoft.com/office/drawing/2014/main" id="{8457EF58-9E83-4766-8790-4C36562E109C}"/>
              </a:ext>
            </a:extLst>
          </p:cNvPr>
          <p:cNvSpPr>
            <a:spLocks/>
          </p:cNvSpPr>
          <p:nvPr/>
        </p:nvSpPr>
        <p:spPr bwMode="auto">
          <a:xfrm>
            <a:off x="5734050" y="1001316"/>
            <a:ext cx="2972991"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dirty="0">
                <a:solidFill>
                  <a:schemeClr val="tx1"/>
                </a:solidFill>
                <a:latin typeface="+mj-lt"/>
              </a:rPr>
              <a:t>Examples of business rule uses:</a:t>
            </a:r>
          </a:p>
          <a:p>
            <a:pPr marL="0" lvl="1">
              <a:spcBef>
                <a:spcPts val="225"/>
              </a:spcBef>
              <a:spcAft>
                <a:spcPts val="225"/>
              </a:spcAft>
            </a:pPr>
            <a:r>
              <a:rPr lang="en-US" sz="1350" dirty="0">
                <a:solidFill>
                  <a:schemeClr val="tx1"/>
                </a:solidFill>
              </a:rPr>
              <a:t>Set column values</a:t>
            </a:r>
          </a:p>
          <a:p>
            <a:pPr marL="0" lvl="1">
              <a:spcBef>
                <a:spcPts val="225"/>
              </a:spcBef>
              <a:spcAft>
                <a:spcPts val="225"/>
              </a:spcAft>
            </a:pPr>
            <a:r>
              <a:rPr lang="en-US" sz="1350" dirty="0">
                <a:solidFill>
                  <a:schemeClr val="tx1"/>
                </a:solidFill>
              </a:rPr>
              <a:t>Clear column values</a:t>
            </a:r>
          </a:p>
          <a:p>
            <a:pPr marL="0" lvl="1">
              <a:spcBef>
                <a:spcPts val="225"/>
              </a:spcBef>
              <a:spcAft>
                <a:spcPts val="225"/>
              </a:spcAft>
            </a:pPr>
            <a:r>
              <a:rPr lang="en-US" sz="1350" dirty="0">
                <a:solidFill>
                  <a:schemeClr val="tx1"/>
                </a:solidFill>
              </a:rPr>
              <a:t>Validate data and show error messages</a:t>
            </a:r>
          </a:p>
        </p:txBody>
      </p:sp>
      <p:pic>
        <p:nvPicPr>
          <p:cNvPr id="4" name="Picture 3" descr="A screenshot showing a PowerApps program showing the Account: New business rule">
            <a:extLst>
              <a:ext uri="{FF2B5EF4-FFF2-40B4-BE49-F238E27FC236}">
                <a16:creationId xmlns:a16="http://schemas.microsoft.com/office/drawing/2014/main" id="{8D92B0CD-C315-4FD1-A0A1-104128A5C528}"/>
              </a:ext>
            </a:extLst>
          </p:cNvPr>
          <p:cNvPicPr/>
          <p:nvPr/>
        </p:nvPicPr>
        <p:blipFill rotWithShape="1">
          <a:blip r:embed="rId3"/>
          <a:srcRect l="-46257" t="-3552" r="-55282" b="-4425"/>
          <a:stretch/>
        </p:blipFill>
        <p:spPr>
          <a:xfrm>
            <a:off x="438151" y="2544366"/>
            <a:ext cx="8268890" cy="2157413"/>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25821084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a:t>Lesson 1: </a:t>
            </a:r>
            <a:r>
              <a:rPr lang="en-US"/>
              <a:t>Introduction to Power Apps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7720330" y="2128838"/>
            <a:ext cx="664083" cy="886968"/>
          </a:xfrm>
          <a:prstGeom prst="rect">
            <a:avLst/>
          </a:prstGeom>
        </p:spPr>
      </p:pic>
    </p:spTree>
    <p:extLst>
      <p:ext uri="{BB962C8B-B14F-4D97-AF65-F5344CB8AC3E}">
        <p14:creationId xmlns:p14="http://schemas.microsoft.com/office/powerpoint/2010/main" val="176749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2783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Security and Administration:</a:t>
            </a:r>
          </a:p>
          <a:p>
            <a:pPr marL="257175" indent="-257175">
              <a:spcBef>
                <a:spcPts val="450"/>
              </a:spcBef>
              <a:spcAft>
                <a:spcPts val="450"/>
              </a:spcAft>
              <a:buFont typeface="Arial" panose="020B0604020202020204" pitchFamily="34" charset="0"/>
              <a:buChar char="•"/>
            </a:pPr>
            <a:r>
              <a:rPr lang="en-US" sz="1500" dirty="0">
                <a:solidFill>
                  <a:schemeClr val="tx1"/>
                </a:solidFill>
              </a:rPr>
              <a:t>To manage security for Power Apps you can access admin.powerplatform.com/ </a:t>
            </a:r>
          </a:p>
          <a:p>
            <a:pPr marL="257175" indent="-257175">
              <a:spcBef>
                <a:spcPts val="450"/>
              </a:spcBef>
              <a:spcAft>
                <a:spcPts val="450"/>
              </a:spcAft>
              <a:buFont typeface="Arial" panose="020B0604020202020204" pitchFamily="34" charset="0"/>
              <a:buChar char="•"/>
            </a:pPr>
            <a:r>
              <a:rPr lang="en-US" sz="15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8"/>
            <a:ext cx="4072925" cy="27843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Driving business value</a:t>
            </a:r>
            <a:r>
              <a:rPr lang="en-US" sz="1500" dirty="0">
                <a:solidFill>
                  <a:schemeClr val="tx1"/>
                </a:solidFill>
                <a:latin typeface="+mj-lt"/>
              </a:rPr>
              <a:t>:</a:t>
            </a:r>
            <a:endParaRPr lang="en-US" sz="1500" dirty="0">
              <a:solidFill>
                <a:schemeClr val="tx1"/>
              </a:solidFill>
            </a:endParaRPr>
          </a:p>
          <a:p>
            <a:pPr>
              <a:spcBef>
                <a:spcPts val="450"/>
              </a:spcBef>
              <a:spcAft>
                <a:spcPts val="450"/>
              </a:spcAft>
            </a:pPr>
            <a:r>
              <a:rPr lang="en-US" sz="1500" dirty="0">
                <a:solidFill>
                  <a:schemeClr val="tx1"/>
                </a:solidFill>
              </a:rPr>
              <a:t>Users can build apps with ease</a:t>
            </a:r>
          </a:p>
          <a:p>
            <a:pPr>
              <a:spcBef>
                <a:spcPts val="450"/>
              </a:spcBef>
              <a:spcAft>
                <a:spcPts val="450"/>
              </a:spcAft>
            </a:pPr>
            <a:r>
              <a:rPr lang="en-US" sz="1500" dirty="0">
                <a:solidFill>
                  <a:schemeClr val="tx1"/>
                </a:solidFill>
              </a:rPr>
              <a:t>Power Apps allows even the most entry level users to reduce paperwork, increase process efficiency, and ensure a single source of truth</a:t>
            </a:r>
          </a:p>
          <a:p>
            <a:pPr>
              <a:spcBef>
                <a:spcPts val="450"/>
              </a:spcBef>
              <a:spcAft>
                <a:spcPts val="450"/>
              </a:spcAft>
            </a:pPr>
            <a:endParaRPr lang="en-US" sz="1500" dirty="0">
              <a:solidFill>
                <a:schemeClr val="tx1"/>
              </a:solidFill>
            </a:endParaRPr>
          </a:p>
          <a:p>
            <a:pPr>
              <a:spcBef>
                <a:spcPts val="450"/>
              </a:spcBef>
              <a:spcAft>
                <a:spcPts val="450"/>
              </a:spcAft>
            </a:pPr>
            <a:endParaRPr lang="en-US" sz="15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441197" y="342900"/>
            <a:ext cx="8263890" cy="415499"/>
          </a:xfrm>
        </p:spPr>
        <p:txBody>
          <a:bodyPr/>
          <a:lstStyle/>
          <a:p>
            <a:r>
              <a:rPr lang="en-US"/>
              <a:t>Learn basic elements </a:t>
            </a:r>
          </a:p>
        </p:txBody>
      </p:sp>
      <p:sp>
        <p:nvSpPr>
          <p:cNvPr id="25" name="Rectangle 24">
            <a:extLst>
              <a:ext uri="{FF2B5EF4-FFF2-40B4-BE49-F238E27FC236}">
                <a16:creationId xmlns:a16="http://schemas.microsoft.com/office/drawing/2014/main" id="{09C9588A-FE3C-4957-84E7-1141FF82BB4D}"/>
              </a:ext>
            </a:extLst>
          </p:cNvPr>
          <p:cNvSpPr/>
          <p:nvPr/>
        </p:nvSpPr>
        <p:spPr>
          <a:xfrm>
            <a:off x="438150" y="1096013"/>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Power Apps Studio</a:t>
            </a:r>
            <a:endParaRPr lang="en-US" sz="15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2626178" y="1096013"/>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438150" y="1622262"/>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App format</a:t>
            </a:r>
            <a:endParaRPr lang="en-US" sz="15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2626178" y="1622262"/>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438150" y="2148511"/>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Galleries</a:t>
            </a:r>
            <a:endParaRPr lang="en-US" sz="15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2626178" y="2148511"/>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438150" y="2674760"/>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Forms</a:t>
            </a:r>
            <a:endParaRPr lang="en-US" sz="15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2626178" y="2674760"/>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438150" y="3201009"/>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Input controls</a:t>
            </a:r>
            <a:endParaRPr lang="en-US" sz="15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2626178" y="3201009"/>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438150" y="372725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Intelligent controls</a:t>
            </a:r>
            <a:endParaRPr lang="en-US" sz="15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2626178" y="372725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438150" y="425350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Functions</a:t>
            </a:r>
            <a:endParaRPr lang="en-US" sz="15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2626178" y="425350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Manage identity and access</a:t>
            </a:r>
          </a:p>
          <a:p>
            <a:r>
              <a:rPr lang="en-US" dirty="0"/>
              <a:t>Implement platform protection</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pic>
        <p:nvPicPr>
          <p:cNvPr id="4" name="Picture 3" descr="Logo of Power Apps">
            <a:extLst>
              <a:ext uri="{FF2B5EF4-FFF2-40B4-BE49-F238E27FC236}">
                <a16:creationId xmlns:a16="http://schemas.microsoft.com/office/drawing/2014/main" id="{83579595-8F6B-443C-B1E9-F52C26A84C48}"/>
              </a:ext>
            </a:extLst>
          </p:cNvPr>
          <p:cNvPicPr>
            <a:picLocks noChangeAspect="1"/>
          </p:cNvPicPr>
          <p:nvPr/>
        </p:nvPicPr>
        <p:blipFill>
          <a:blip r:embed="rId3"/>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442424" y="1076325"/>
            <a:ext cx="8267237" cy="362545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4"/>
          <a:stretch>
            <a:fillRect/>
          </a:stretch>
        </p:blipFill>
        <p:spPr>
          <a:xfrm>
            <a:off x="544830" y="1175888"/>
            <a:ext cx="4531995" cy="2275449"/>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5"/>
          <a:stretch>
            <a:fillRect/>
          </a:stretch>
        </p:blipFill>
        <p:spPr>
          <a:xfrm>
            <a:off x="4542023" y="2160689"/>
            <a:ext cx="4049528" cy="2441865"/>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92701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4"/>
          <a:stretch>
            <a:fillRect/>
          </a:stretch>
        </p:blipFill>
        <p:spPr>
          <a:xfrm>
            <a:off x="1048182" y="1029645"/>
            <a:ext cx="7047638" cy="3556889"/>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6" name="Picture 5" descr="Logo of Power Apps">
            <a:extLst>
              <a:ext uri="{FF2B5EF4-FFF2-40B4-BE49-F238E27FC236}">
                <a16:creationId xmlns:a16="http://schemas.microsoft.com/office/drawing/2014/main" id="{5F2E881C-E18A-4B98-B9E0-17DA76BFE96F}"/>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4"/>
          <a:stretch>
            <a:fillRect/>
          </a:stretch>
        </p:blipFill>
        <p:spPr>
          <a:xfrm>
            <a:off x="564543" y="1029645"/>
            <a:ext cx="7643970" cy="3573029"/>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442425" y="914400"/>
            <a:ext cx="7908620"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7015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Functions</a:t>
            </a:r>
            <a:endParaRPr lang="en-US" b="1">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Manage security operations</a:t>
            </a:r>
          </a:p>
          <a:p>
            <a:r>
              <a:rPr lang="en-US" dirty="0"/>
              <a:t>Secure data and applications</a:t>
            </a:r>
          </a:p>
          <a:p>
            <a:r>
              <a:rPr lang="en-US" dirty="0"/>
              <a:t>Lots of AZ-500 tips and  tricks!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Power Apps portals and what they can do for you</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438148" y="965916"/>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audience:</a:t>
            </a:r>
          </a:p>
          <a:p>
            <a:pPr marL="257175" indent="-257175">
              <a:buFont typeface="Arial" panose="020B0604020202020204" pitchFamily="34" charset="0"/>
              <a:buChar char="•"/>
            </a:pPr>
            <a:r>
              <a:rPr lang="en-US" sz="1500" dirty="0">
                <a:solidFill>
                  <a:schemeClr val="tx1"/>
                </a:solidFill>
              </a:rPr>
              <a:t>By using Power Apps portals, you can provide them with a branded, personalized, self-service experience.</a:t>
            </a:r>
          </a:p>
          <a:p>
            <a:pPr marL="257175" indent="-257175">
              <a:buFont typeface="Arial" panose="020B0604020202020204" pitchFamily="34" charset="0"/>
              <a:buChar char="•"/>
            </a:pPr>
            <a:r>
              <a:rPr lang="en-US" sz="1500" dirty="0">
                <a:solidFill>
                  <a:schemeClr val="tx1"/>
                </a:solidFill>
              </a:rPr>
              <a:t>Portals help you provide an organized, searchable knowledge </a:t>
            </a:r>
          </a:p>
          <a:p>
            <a:pPr marL="257175" indent="-257175">
              <a:buFont typeface="Arial" panose="020B0604020202020204" pitchFamily="34" charset="0"/>
              <a:buChar char="•"/>
            </a:pPr>
            <a:r>
              <a:rPr lang="en-US" sz="1500" dirty="0">
                <a:solidFill>
                  <a:schemeClr val="tx1"/>
                </a:solidFill>
              </a:rPr>
              <a:t>Portals provide simple navigation with seamless transitions between self and assisted support.</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3235791" y="946598"/>
            <a:ext cx="2668604" cy="35044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business:</a:t>
            </a:r>
          </a:p>
          <a:p>
            <a:pPr marL="257175" indent="-257175">
              <a:buFont typeface="Arial" panose="020B0604020202020204" pitchFamily="34" charset="0"/>
              <a:buChar char="•"/>
            </a:pPr>
            <a:r>
              <a:rPr lang="en-US" sz="1500" dirty="0">
                <a:solidFill>
                  <a:schemeClr val="tx1"/>
                </a:solidFill>
              </a:rPr>
              <a:t>Provide self-service support</a:t>
            </a:r>
          </a:p>
          <a:p>
            <a:pPr marL="257175" indent="-257175">
              <a:buFont typeface="Arial" panose="020B0604020202020204" pitchFamily="34" charset="0"/>
              <a:buChar char="•"/>
            </a:pPr>
            <a:r>
              <a:rPr lang="en-US" sz="1500" dirty="0">
                <a:solidFill>
                  <a:schemeClr val="tx1"/>
                </a:solidFill>
              </a:rPr>
              <a:t>Build a sales pipeline</a:t>
            </a:r>
          </a:p>
          <a:p>
            <a:pPr marL="257175" indent="-257175">
              <a:buFont typeface="Arial" panose="020B0604020202020204" pitchFamily="34" charset="0"/>
              <a:buChar char="•"/>
            </a:pPr>
            <a:r>
              <a:rPr lang="en-US" sz="1500" dirty="0">
                <a:solidFill>
                  <a:schemeClr val="tx1"/>
                </a:solidFill>
              </a:rPr>
              <a:t>Empower employees</a:t>
            </a:r>
          </a:p>
          <a:p>
            <a:pPr marL="257175" indent="-257175">
              <a:buFont typeface="Arial" panose="020B0604020202020204" pitchFamily="34" charset="0"/>
              <a:buChar char="•"/>
            </a:pPr>
            <a:r>
              <a:rPr lang="en-US" sz="1500" dirty="0">
                <a:solidFill>
                  <a:schemeClr val="tx1"/>
                </a:solidFill>
              </a:rPr>
              <a:t>Engage mobile workforce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6033435" y="936939"/>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Power Apps portals capabilities:</a:t>
            </a:r>
          </a:p>
          <a:p>
            <a:pPr>
              <a:spcBef>
                <a:spcPts val="450"/>
              </a:spcBef>
              <a:spcAft>
                <a:spcPts val="450"/>
              </a:spcAft>
            </a:pPr>
            <a:r>
              <a:rPr lang="en-US" sz="1500" dirty="0">
                <a:solidFill>
                  <a:schemeClr val="tx1"/>
                </a:solidFill>
              </a:rPr>
              <a:t>Power Apps portals are built on top of Dataverse. </a:t>
            </a:r>
          </a:p>
          <a:p>
            <a:pPr>
              <a:spcBef>
                <a:spcPts val="450"/>
              </a:spcBef>
              <a:spcAft>
                <a:spcPts val="450"/>
              </a:spcAft>
            </a:pPr>
            <a:r>
              <a:rPr lang="en-US" sz="1500" dirty="0">
                <a:solidFill>
                  <a:schemeClr val="tx1"/>
                </a:solidFill>
              </a:rPr>
              <a:t>Power Apps portals deliver a complete content management system out of the box, with all content stored in Dataverse.</a:t>
            </a:r>
          </a:p>
        </p:txBody>
      </p:sp>
    </p:spTree>
    <p:extLst>
      <p:ext uri="{BB962C8B-B14F-4D97-AF65-F5344CB8AC3E}">
        <p14:creationId xmlns:p14="http://schemas.microsoft.com/office/powerpoint/2010/main" val="32006264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Get started with portals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Portal templates:</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building a custom business application by using Dataverse without Dynamics 365 apps enabled, your only choice is the Portal from blank option.</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using Microsoft Dynamics 365 apps,</a:t>
            </a:r>
            <a:r>
              <a:rPr lang="zh-CN" altLang="en-US" sz="1350" dirty="0">
                <a:solidFill>
                  <a:schemeClr val="tx1"/>
                </a:solidFill>
                <a:latin typeface="Segoe UI" panose="020B0502040204020203" pitchFamily="34" charset="0"/>
                <a:cs typeface="Segoe UI" panose="020B0502040204020203" pitchFamily="34" charset="0"/>
              </a:rPr>
              <a:t> </a:t>
            </a:r>
            <a:r>
              <a:rPr lang="en-US" altLang="zh-CN" sz="1350" dirty="0">
                <a:solidFill>
                  <a:schemeClr val="tx1"/>
                </a:solidFill>
                <a:latin typeface="Segoe UI" panose="020B0502040204020203" pitchFamily="34" charset="0"/>
                <a:cs typeface="Segoe UI" panose="020B0502040204020203" pitchFamily="34" charset="0"/>
              </a:rPr>
              <a:t>you have a choice of five additional portal templates</a:t>
            </a: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Provision a portal</a:t>
            </a:r>
          </a:p>
          <a:p>
            <a:pPr>
              <a:spcAft>
                <a:spcPts val="225"/>
              </a:spcAft>
            </a:pPr>
            <a:r>
              <a:rPr lang="en-US" sz="1350" dirty="0">
                <a:solidFill>
                  <a:schemeClr val="tx1"/>
                </a:solidFill>
                <a:latin typeface="Segoe UI" panose="020B0502040204020203" pitchFamily="34" charset="0"/>
                <a:cs typeface="Segoe UI" panose="020B0502040204020203" pitchFamily="34" charset="0"/>
              </a:rPr>
              <a:t>Only one Power Apps portals can be provisioned for each Dataverse environment</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40960" y="1418020"/>
            <a:ext cx="5350487" cy="300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09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5259DBA-D6A9-4A9C-A2AF-71FCB9E89939}"/>
              </a:ext>
            </a:extLst>
          </p:cNvPr>
          <p:cNvSpPr>
            <a:spLocks noGrp="1"/>
          </p:cNvSpPr>
          <p:nvPr>
            <p:ph type="title"/>
          </p:nvPr>
        </p:nvSpPr>
        <p:spPr>
          <a:xfrm>
            <a:off x="313982" y="330370"/>
            <a:ext cx="8505951" cy="415499"/>
          </a:xfrm>
        </p:spPr>
        <p:txBody>
          <a:bodyPr/>
          <a:lstStyle/>
          <a:p>
            <a:r>
              <a:rPr lang="en-US" dirty="0"/>
              <a:t>Overview of core components of portals</a:t>
            </a:r>
          </a:p>
        </p:txBody>
      </p:sp>
      <p:sp>
        <p:nvSpPr>
          <p:cNvPr id="39" name="Text Placeholder 1">
            <a:extLst>
              <a:ext uri="{FF2B5EF4-FFF2-40B4-BE49-F238E27FC236}">
                <a16:creationId xmlns:a16="http://schemas.microsoft.com/office/drawing/2014/main" id="{53D43EA7-C8FA-4935-A098-88AE985C0059}"/>
              </a:ext>
            </a:extLst>
          </p:cNvPr>
          <p:cNvSpPr txBox="1">
            <a:spLocks/>
          </p:cNvSpPr>
          <p:nvPr/>
        </p:nvSpPr>
        <p:spPr>
          <a:xfrm>
            <a:off x="313982"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endParaRPr lang="en-US" sz="1800" spc="-37" dirty="0">
              <a:solidFill>
                <a:srgbClr val="FFFFFF"/>
              </a:solidFill>
              <a:latin typeface="Segoe UI Semibold"/>
            </a:endParaRPr>
          </a:p>
          <a:p>
            <a:pPr defTabSz="685775">
              <a:defRPr/>
            </a:pPr>
            <a:r>
              <a:rPr lang="en-US" sz="1800" spc="-37" dirty="0">
                <a:solidFill>
                  <a:srgbClr val="FFFFFF"/>
                </a:solidFill>
                <a:latin typeface="Segoe UI Semibold"/>
              </a:rPr>
              <a:t>Power Apps portals Studio</a:t>
            </a:r>
          </a:p>
        </p:txBody>
      </p:sp>
      <p:sp>
        <p:nvSpPr>
          <p:cNvPr id="40" name="Text Placeholder 2">
            <a:extLst>
              <a:ext uri="{FF2B5EF4-FFF2-40B4-BE49-F238E27FC236}">
                <a16:creationId xmlns:a16="http://schemas.microsoft.com/office/drawing/2014/main" id="{DBD4DFA4-DC9E-4350-89F5-6977BF30B0CE}"/>
              </a:ext>
            </a:extLst>
          </p:cNvPr>
          <p:cNvSpPr txBox="1">
            <a:spLocks/>
          </p:cNvSpPr>
          <p:nvPr/>
        </p:nvSpPr>
        <p:spPr>
          <a:xfrm>
            <a:off x="204196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Webpages</a:t>
            </a:r>
          </a:p>
        </p:txBody>
      </p:sp>
      <p:sp>
        <p:nvSpPr>
          <p:cNvPr id="41" name="Text Placeholder 3">
            <a:extLst>
              <a:ext uri="{FF2B5EF4-FFF2-40B4-BE49-F238E27FC236}">
                <a16:creationId xmlns:a16="http://schemas.microsoft.com/office/drawing/2014/main" id="{53836ADB-D1A4-4BA0-ABC5-8B9208377FB8}"/>
              </a:ext>
            </a:extLst>
          </p:cNvPr>
          <p:cNvSpPr txBox="1">
            <a:spLocks/>
          </p:cNvSpPr>
          <p:nvPr/>
        </p:nvSpPr>
        <p:spPr>
          <a:xfrm>
            <a:off x="376994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Page templates</a:t>
            </a:r>
          </a:p>
        </p:txBody>
      </p:sp>
      <p:sp>
        <p:nvSpPr>
          <p:cNvPr id="42" name="Text Placeholder 4">
            <a:extLst>
              <a:ext uri="{FF2B5EF4-FFF2-40B4-BE49-F238E27FC236}">
                <a16:creationId xmlns:a16="http://schemas.microsoft.com/office/drawing/2014/main" id="{541740A5-DCA7-4081-A843-3B5DDFC240D3}"/>
              </a:ext>
            </a:extLst>
          </p:cNvPr>
          <p:cNvSpPr txBox="1">
            <a:spLocks/>
          </p:cNvSpPr>
          <p:nvPr/>
        </p:nvSpPr>
        <p:spPr>
          <a:xfrm>
            <a:off x="5497924"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Content snippets</a:t>
            </a:r>
          </a:p>
        </p:txBody>
      </p:sp>
      <p:sp>
        <p:nvSpPr>
          <p:cNvPr id="43" name="Text Placeholder 5">
            <a:extLst>
              <a:ext uri="{FF2B5EF4-FFF2-40B4-BE49-F238E27FC236}">
                <a16:creationId xmlns:a16="http://schemas.microsoft.com/office/drawing/2014/main" id="{A5466E48-A75F-44D7-ACAF-9328EC73C08A}"/>
              </a:ext>
            </a:extLst>
          </p:cNvPr>
          <p:cNvSpPr txBox="1">
            <a:spLocks/>
          </p:cNvSpPr>
          <p:nvPr/>
        </p:nvSpPr>
        <p:spPr>
          <a:xfrm>
            <a:off x="7225906"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Entity lists and </a:t>
            </a:r>
            <a:r>
              <a:rPr lang="en-US" sz="1800" dirty="0">
                <a:solidFill>
                  <a:srgbClr val="FFFFFF"/>
                </a:solidFill>
                <a:latin typeface="Segoe UI Semibold"/>
              </a:rPr>
              <a:t>entity</a:t>
            </a:r>
            <a:r>
              <a:rPr lang="en-US" sz="1800" spc="-37" dirty="0">
                <a:solidFill>
                  <a:srgbClr val="FFFFFF"/>
                </a:solidFill>
                <a:latin typeface="Segoe UI Semibold"/>
              </a:rPr>
              <a:t> forms</a:t>
            </a:r>
          </a:p>
        </p:txBody>
      </p:sp>
      <p:grpSp>
        <p:nvGrpSpPr>
          <p:cNvPr id="45" name="Group 44">
            <a:extLst>
              <a:ext uri="{FF2B5EF4-FFF2-40B4-BE49-F238E27FC236}">
                <a16:creationId xmlns:a16="http://schemas.microsoft.com/office/drawing/2014/main" id="{4E2891B1-8985-4F46-9FAE-A1982EDE7F09}"/>
              </a:ext>
              <a:ext uri="{C183D7F6-B498-43B3-948B-1728B52AA6E4}">
                <adec:decorative xmlns:adec="http://schemas.microsoft.com/office/drawing/2017/decorative" val="1"/>
              </a:ext>
            </a:extLst>
          </p:cNvPr>
          <p:cNvGrpSpPr/>
          <p:nvPr/>
        </p:nvGrpSpPr>
        <p:grpSpPr>
          <a:xfrm>
            <a:off x="7725859" y="1511916"/>
            <a:ext cx="604205" cy="604291"/>
            <a:chOff x="7962901" y="3032919"/>
            <a:chExt cx="981074" cy="981076"/>
          </a:xfrm>
        </p:grpSpPr>
        <p:sp>
          <p:nvSpPr>
            <p:cNvPr id="47" name="Freeform 5">
              <a:extLst>
                <a:ext uri="{FF2B5EF4-FFF2-40B4-BE49-F238E27FC236}">
                  <a16:creationId xmlns:a16="http://schemas.microsoft.com/office/drawing/2014/main" id="{A9D03B34-C96D-4975-8A30-1A688850669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dirty="0">
                <a:solidFill>
                  <a:srgbClr val="191919"/>
                </a:solidFill>
              </a:endParaRPr>
            </a:p>
          </p:txBody>
        </p:sp>
        <p:sp>
          <p:nvSpPr>
            <p:cNvPr id="48" name="Freeform 6">
              <a:extLst>
                <a:ext uri="{FF2B5EF4-FFF2-40B4-BE49-F238E27FC236}">
                  <a16:creationId xmlns:a16="http://schemas.microsoft.com/office/drawing/2014/main" id="{933B31B0-7554-4BE2-ADB7-AB01E4056DAB}"/>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0" name="Group 49">
            <a:extLst>
              <a:ext uri="{FF2B5EF4-FFF2-40B4-BE49-F238E27FC236}">
                <a16:creationId xmlns:a16="http://schemas.microsoft.com/office/drawing/2014/main" id="{E5D8D224-A57C-4E64-9B95-FFD5037967D8}"/>
              </a:ext>
              <a:ext uri="{C183D7F6-B498-43B3-948B-1728B52AA6E4}">
                <adec:decorative xmlns:adec="http://schemas.microsoft.com/office/drawing/2017/decorative" val="1"/>
              </a:ext>
            </a:extLst>
          </p:cNvPr>
          <p:cNvGrpSpPr/>
          <p:nvPr/>
        </p:nvGrpSpPr>
        <p:grpSpPr>
          <a:xfrm>
            <a:off x="813936" y="1511916"/>
            <a:ext cx="604205" cy="604291"/>
            <a:chOff x="7962901" y="3032919"/>
            <a:chExt cx="981074" cy="981076"/>
          </a:xfrm>
        </p:grpSpPr>
        <p:sp>
          <p:nvSpPr>
            <p:cNvPr id="52" name="Freeform 5">
              <a:extLst>
                <a:ext uri="{FF2B5EF4-FFF2-40B4-BE49-F238E27FC236}">
                  <a16:creationId xmlns:a16="http://schemas.microsoft.com/office/drawing/2014/main" id="{7E408EFC-3A96-44C1-8DD4-677D03A74A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3" name="Freeform 6">
              <a:extLst>
                <a:ext uri="{FF2B5EF4-FFF2-40B4-BE49-F238E27FC236}">
                  <a16:creationId xmlns:a16="http://schemas.microsoft.com/office/drawing/2014/main" id="{97C32D72-E396-44D1-AA8C-010A8DFF7C4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5" name="Group 54">
            <a:extLst>
              <a:ext uri="{FF2B5EF4-FFF2-40B4-BE49-F238E27FC236}">
                <a16:creationId xmlns:a16="http://schemas.microsoft.com/office/drawing/2014/main" id="{37A9B3E6-9BA7-48F5-B62E-5D18D1D67968}"/>
              </a:ext>
              <a:ext uri="{C183D7F6-B498-43B3-948B-1728B52AA6E4}">
                <adec:decorative xmlns:adec="http://schemas.microsoft.com/office/drawing/2017/decorative" val="1"/>
              </a:ext>
            </a:extLst>
          </p:cNvPr>
          <p:cNvGrpSpPr/>
          <p:nvPr/>
        </p:nvGrpSpPr>
        <p:grpSpPr>
          <a:xfrm>
            <a:off x="2541916" y="1511916"/>
            <a:ext cx="604205" cy="604291"/>
            <a:chOff x="7962901" y="3032919"/>
            <a:chExt cx="981074" cy="981076"/>
          </a:xfrm>
        </p:grpSpPr>
        <p:sp>
          <p:nvSpPr>
            <p:cNvPr id="57" name="Freeform 5">
              <a:extLst>
                <a:ext uri="{FF2B5EF4-FFF2-40B4-BE49-F238E27FC236}">
                  <a16:creationId xmlns:a16="http://schemas.microsoft.com/office/drawing/2014/main" id="{A14FAA24-D404-4F7A-BED9-7B1C18FF998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8" name="Freeform 6">
              <a:extLst>
                <a:ext uri="{FF2B5EF4-FFF2-40B4-BE49-F238E27FC236}">
                  <a16:creationId xmlns:a16="http://schemas.microsoft.com/office/drawing/2014/main" id="{BF12254C-D00D-4BEF-AE76-E1C4F3C68F7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0" name="Group 59">
            <a:extLst>
              <a:ext uri="{FF2B5EF4-FFF2-40B4-BE49-F238E27FC236}">
                <a16:creationId xmlns:a16="http://schemas.microsoft.com/office/drawing/2014/main" id="{80D36CCD-A562-4C9A-9C4B-85BEB8E2DDE0}"/>
              </a:ext>
              <a:ext uri="{C183D7F6-B498-43B3-948B-1728B52AA6E4}">
                <adec:decorative xmlns:adec="http://schemas.microsoft.com/office/drawing/2017/decorative" val="1"/>
              </a:ext>
            </a:extLst>
          </p:cNvPr>
          <p:cNvGrpSpPr/>
          <p:nvPr/>
        </p:nvGrpSpPr>
        <p:grpSpPr>
          <a:xfrm>
            <a:off x="4269897" y="1511916"/>
            <a:ext cx="604205" cy="604291"/>
            <a:chOff x="7962901" y="3032919"/>
            <a:chExt cx="981074" cy="981076"/>
          </a:xfrm>
        </p:grpSpPr>
        <p:sp>
          <p:nvSpPr>
            <p:cNvPr id="62" name="Freeform 5">
              <a:extLst>
                <a:ext uri="{FF2B5EF4-FFF2-40B4-BE49-F238E27FC236}">
                  <a16:creationId xmlns:a16="http://schemas.microsoft.com/office/drawing/2014/main" id="{4E8ED096-19C3-422D-BD9C-24DC855F07D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3" name="Freeform 6">
              <a:extLst>
                <a:ext uri="{FF2B5EF4-FFF2-40B4-BE49-F238E27FC236}">
                  <a16:creationId xmlns:a16="http://schemas.microsoft.com/office/drawing/2014/main" id="{E5DA9304-1B8D-42FD-9EB0-77ABFBEE4DAF}"/>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5" name="Group 64">
            <a:extLst>
              <a:ext uri="{FF2B5EF4-FFF2-40B4-BE49-F238E27FC236}">
                <a16:creationId xmlns:a16="http://schemas.microsoft.com/office/drawing/2014/main" id="{6D6B0B40-C558-4C72-934C-C3E279960A79}"/>
              </a:ext>
              <a:ext uri="{C183D7F6-B498-43B3-948B-1728B52AA6E4}">
                <adec:decorative xmlns:adec="http://schemas.microsoft.com/office/drawing/2017/decorative" val="1"/>
              </a:ext>
            </a:extLst>
          </p:cNvPr>
          <p:cNvGrpSpPr/>
          <p:nvPr/>
        </p:nvGrpSpPr>
        <p:grpSpPr>
          <a:xfrm>
            <a:off x="5997877" y="1511916"/>
            <a:ext cx="604205" cy="604291"/>
            <a:chOff x="7962901" y="3032919"/>
            <a:chExt cx="981074" cy="981076"/>
          </a:xfrm>
        </p:grpSpPr>
        <p:sp>
          <p:nvSpPr>
            <p:cNvPr id="67" name="Freeform 5">
              <a:extLst>
                <a:ext uri="{FF2B5EF4-FFF2-40B4-BE49-F238E27FC236}">
                  <a16:creationId xmlns:a16="http://schemas.microsoft.com/office/drawing/2014/main" id="{5B60DE05-1A02-41AE-A40B-407C0397CAE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8" name="Freeform 6">
              <a:extLst>
                <a:ext uri="{FF2B5EF4-FFF2-40B4-BE49-F238E27FC236}">
                  <a16:creationId xmlns:a16="http://schemas.microsoft.com/office/drawing/2014/main" id="{B21463E0-AB51-44DF-927E-18E6736C8B77}"/>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pic>
        <p:nvPicPr>
          <p:cNvPr id="2" name="Picture 1" descr="A picture containing object, clock&#10;&#10;Description automatically generated">
            <a:extLst>
              <a:ext uri="{FF2B5EF4-FFF2-40B4-BE49-F238E27FC236}">
                <a16:creationId xmlns:a16="http://schemas.microsoft.com/office/drawing/2014/main" id="{F96697D1-FE86-42CB-9853-4D4AC7D10B03}"/>
              </a:ext>
            </a:extLst>
          </p:cNvPr>
          <p:cNvPicPr>
            <a:picLocks noChangeAspect="1"/>
          </p:cNvPicPr>
          <p:nvPr/>
        </p:nvPicPr>
        <p:blipFill>
          <a:blip r:embed="rId3"/>
          <a:stretch>
            <a:fillRect/>
          </a:stretch>
        </p:blipFill>
        <p:spPr>
          <a:xfrm>
            <a:off x="921498" y="1609824"/>
            <a:ext cx="421429" cy="421429"/>
          </a:xfrm>
          <a:prstGeom prst="rect">
            <a:avLst/>
          </a:prstGeom>
        </p:spPr>
      </p:pic>
      <p:pic>
        <p:nvPicPr>
          <p:cNvPr id="5" name="Picture 4" descr="Icon&#10;&#10;Description automatically generated">
            <a:extLst>
              <a:ext uri="{FF2B5EF4-FFF2-40B4-BE49-F238E27FC236}">
                <a16:creationId xmlns:a16="http://schemas.microsoft.com/office/drawing/2014/main" id="{AB90D9C0-513F-4EC1-9F07-A44BF791CA05}"/>
              </a:ext>
            </a:extLst>
          </p:cNvPr>
          <p:cNvPicPr>
            <a:picLocks noChangeAspect="1"/>
          </p:cNvPicPr>
          <p:nvPr/>
        </p:nvPicPr>
        <p:blipFill>
          <a:blip r:embed="rId4"/>
          <a:stretch>
            <a:fillRect/>
          </a:stretch>
        </p:blipFill>
        <p:spPr>
          <a:xfrm>
            <a:off x="2651741" y="1687104"/>
            <a:ext cx="365730" cy="283441"/>
          </a:xfrm>
          <a:prstGeom prst="rect">
            <a:avLst/>
          </a:prstGeom>
        </p:spPr>
      </p:pic>
      <p:pic>
        <p:nvPicPr>
          <p:cNvPr id="7" name="Picture 6" descr="Icon&#10;&#10;Description automatically generated">
            <a:extLst>
              <a:ext uri="{FF2B5EF4-FFF2-40B4-BE49-F238E27FC236}">
                <a16:creationId xmlns:a16="http://schemas.microsoft.com/office/drawing/2014/main" id="{C308F9F1-16A2-41A0-91E2-A233DD57BDC4}"/>
              </a:ext>
            </a:extLst>
          </p:cNvPr>
          <p:cNvPicPr>
            <a:picLocks noChangeAspect="1"/>
          </p:cNvPicPr>
          <p:nvPr/>
        </p:nvPicPr>
        <p:blipFill>
          <a:blip r:embed="rId5"/>
          <a:stretch>
            <a:fillRect/>
          </a:stretch>
        </p:blipFill>
        <p:spPr>
          <a:xfrm>
            <a:off x="4464447" y="1674866"/>
            <a:ext cx="233153" cy="288012"/>
          </a:xfrm>
          <a:prstGeom prst="rect">
            <a:avLst/>
          </a:prstGeom>
        </p:spPr>
      </p:pic>
      <p:pic>
        <p:nvPicPr>
          <p:cNvPr id="9" name="Picture 8">
            <a:extLst>
              <a:ext uri="{FF2B5EF4-FFF2-40B4-BE49-F238E27FC236}">
                <a16:creationId xmlns:a16="http://schemas.microsoft.com/office/drawing/2014/main" id="{D1379E22-15B2-4BB7-8A2A-2C3267FFA8F9}"/>
              </a:ext>
            </a:extLst>
          </p:cNvPr>
          <p:cNvPicPr>
            <a:picLocks noChangeAspect="1"/>
          </p:cNvPicPr>
          <p:nvPr/>
        </p:nvPicPr>
        <p:blipFill>
          <a:blip r:embed="rId6"/>
          <a:stretch>
            <a:fillRect/>
          </a:stretch>
        </p:blipFill>
        <p:spPr>
          <a:xfrm>
            <a:off x="6097178" y="1720463"/>
            <a:ext cx="402303" cy="21486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7E5A990-B8FD-4808-B714-1FF05493A31E}"/>
              </a:ext>
            </a:extLst>
          </p:cNvPr>
          <p:cNvPicPr>
            <a:picLocks noChangeAspect="1"/>
          </p:cNvPicPr>
          <p:nvPr/>
        </p:nvPicPr>
        <p:blipFill>
          <a:blip r:embed="rId7"/>
          <a:stretch>
            <a:fillRect/>
          </a:stretch>
        </p:blipFill>
        <p:spPr>
          <a:xfrm>
            <a:off x="7841795" y="1684517"/>
            <a:ext cx="384017" cy="260582"/>
          </a:xfrm>
          <a:prstGeom prst="rect">
            <a:avLst/>
          </a:prstGeom>
        </p:spPr>
      </p:pic>
    </p:spTree>
    <p:extLst>
      <p:ext uri="{BB962C8B-B14F-4D97-AF65-F5344CB8AC3E}">
        <p14:creationId xmlns:p14="http://schemas.microsoft.com/office/powerpoint/2010/main" val="38405679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Power Apps portals Studio</a:t>
            </a:r>
          </a:p>
        </p:txBody>
      </p:sp>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Power Apps portals Studio components: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Command bar – Allows you to:</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Create a webpage.</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Delete a component.</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Sync Configuration</a:t>
            </a:r>
            <a:endParaRPr lang="en-US" sz="1350" dirty="0">
              <a:solidFill>
                <a:schemeClr val="tx1"/>
              </a:solidFill>
              <a:latin typeface="Segoe UI" panose="020B0502040204020203" pitchFamily="34" charset="0"/>
              <a:cs typeface="Segoe UI" panose="020B0502040204020203" pitchFamily="34" charset="0"/>
            </a:endParaRP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Toolbelt – Allows you to:</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View and manage webpages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Add components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Edit templates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Canvas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Footer</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Properties pane</a:t>
            </a:r>
          </a:p>
          <a:p>
            <a:pPr marL="214313" indent="-214313">
              <a:spcAft>
                <a:spcPts val="225"/>
              </a:spcAft>
              <a:buFont typeface="Arial" panose="020B0604020202020204" pitchFamily="34" charset="0"/>
              <a:buChar char="•"/>
            </a:pPr>
            <a:endParaRPr lang="en-US" sz="1350" dirty="0">
              <a:solidFill>
                <a:schemeClr val="tx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3333816" y="1454612"/>
            <a:ext cx="5350487" cy="2934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C541F68D-282E-4322-89BA-1C74CA17DA8B}"/>
              </a:ext>
            </a:extLst>
          </p:cNvPr>
          <p:cNvPicPr>
            <a:picLocks noChangeAspect="1"/>
          </p:cNvPicPr>
          <p:nvPr/>
        </p:nvPicPr>
        <p:blipFill>
          <a:blip r:embed="rId4"/>
          <a:stretch>
            <a:fillRect/>
          </a:stretch>
        </p:blipFill>
        <p:spPr>
          <a:xfrm>
            <a:off x="8092440" y="246888"/>
            <a:ext cx="609600" cy="609600"/>
          </a:xfrm>
          <a:prstGeom prst="rect">
            <a:avLst/>
          </a:prstGeom>
        </p:spPr>
      </p:pic>
    </p:spTree>
    <p:extLst>
      <p:ext uri="{BB962C8B-B14F-4D97-AF65-F5344CB8AC3E}">
        <p14:creationId xmlns:p14="http://schemas.microsoft.com/office/powerpoint/2010/main" val="3216129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Power Virtual Agents overview</a:t>
            </a:r>
          </a:p>
        </p:txBody>
      </p:sp>
      <p:sp>
        <p:nvSpPr>
          <p:cNvPr id="3" name="BulletedList_E8FD" descr="Icon of a overview">
            <a:extLst>
              <a:ext uri="{FF2B5EF4-FFF2-40B4-BE49-F238E27FC236}">
                <a16:creationId xmlns:a16="http://schemas.microsoft.com/office/drawing/2014/main" id="{96EB5DBC-09A9-49B9-85AA-07391D4B3890}"/>
              </a:ext>
            </a:extLst>
          </p:cNvPr>
          <p:cNvSpPr>
            <a:spLocks noChangeAspect="1" noEditPoints="1"/>
          </p:cNvSpPr>
          <p:nvPr/>
        </p:nvSpPr>
        <p:spPr bwMode="auto">
          <a:xfrm>
            <a:off x="7657831" y="2368476"/>
            <a:ext cx="738103" cy="415498"/>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9825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441197" y="342900"/>
            <a:ext cx="8263890" cy="415499"/>
          </a:xfrm>
        </p:spPr>
        <p:txBody>
          <a:bodyPr/>
          <a:lstStyle/>
          <a:p>
            <a:r>
              <a:rPr lang="en-US"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Let's avoid slide show fatigue</a:t>
            </a:r>
          </a:p>
          <a:p>
            <a:r>
              <a:rPr lang="en-US" dirty="0"/>
              <a:t>We'll learn by doing – at least 80 percent demo</a:t>
            </a:r>
          </a:p>
          <a:p>
            <a:pPr lvl="1"/>
            <a:r>
              <a:rPr lang="en-US" dirty="0"/>
              <a:t>Case study/scenario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a:t>
            </a:r>
            <a:r>
              <a:rPr lang="en-US" sz="2700" b="1" dirty="0"/>
              <a:t>Actions</a:t>
            </a:r>
            <a:endParaRPr lang="en-US"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a:t>
            </a:r>
            <a:r>
              <a:rPr lang="en-US" sz="2700" b="1" dirty="0"/>
              <a:t>Publishing</a:t>
            </a:r>
            <a:endParaRPr lang="en-US"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Create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Create a </a:t>
            </a:r>
            <a:r>
              <a:rPr lang="en-US" altLang="zh-CN" dirty="0"/>
              <a:t>topic</a:t>
            </a:r>
            <a:endParaRPr lang="en-US" dirty="0"/>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40100" y="342900"/>
            <a:ext cx="6353035" cy="415499"/>
          </a:xfrm>
        </p:spPr>
        <p:txBody>
          <a:bodyPr/>
          <a:lstStyle/>
          <a:p>
            <a:pPr lvl="1"/>
            <a:r>
              <a:rPr lang="en-US" sz="2700" dirty="0">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4"/>
          </p:nvPr>
        </p:nvSpPr>
        <p:spPr>
          <a:xfrm>
            <a:off x="332100" y="1092673"/>
            <a:ext cx="4184483" cy="276999"/>
          </a:xfrm>
        </p:spPr>
        <p:txBody>
          <a:bodyPr/>
          <a:lstStyle/>
          <a:p>
            <a:pPr marL="0" lvl="1"/>
            <a:r>
              <a:rPr lang="en-US" sz="1800" dirty="0">
                <a:latin typeface="+mj-lt"/>
              </a:rPr>
              <a:t>Design the topic’s conversation path</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
          </p:nvPr>
        </p:nvSpPr>
        <p:spPr>
          <a:xfrm>
            <a:off x="401959" y="1931818"/>
            <a:ext cx="4184483" cy="1604285"/>
          </a:xfrm>
        </p:spPr>
        <p:txBody>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Tree>
    <p:extLst>
      <p:ext uri="{BB962C8B-B14F-4D97-AF65-F5344CB8AC3E}">
        <p14:creationId xmlns:p14="http://schemas.microsoft.com/office/powerpoint/2010/main" val="26090469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Test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Analyzing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Lesson 1: </a:t>
            </a:r>
            <a:r>
              <a:rPr lang="en-US" dirty="0"/>
              <a:t>Power Automate overview</a:t>
            </a:r>
          </a:p>
        </p:txBody>
      </p:sp>
      <p:pic>
        <p:nvPicPr>
          <p:cNvPr id="4" name="Picture 3" descr="Icon of a magnifying glass">
            <a:extLst>
              <a:ext uri="{FF2B5EF4-FFF2-40B4-BE49-F238E27FC236}">
                <a16:creationId xmlns:a16="http://schemas.microsoft.com/office/drawing/2014/main" id="{61E99BF2-034C-4524-A662-30DAA1B731D9}"/>
              </a:ext>
            </a:extLst>
          </p:cNvPr>
          <p:cNvPicPr>
            <a:picLocks noChangeAspect="1"/>
          </p:cNvPicPr>
          <p:nvPr/>
        </p:nvPicPr>
        <p:blipFill>
          <a:blip r:embed="rId3"/>
          <a:stretch>
            <a:fillRect/>
          </a:stretch>
        </p:blipFill>
        <p:spPr>
          <a:xfrm>
            <a:off x="7557572" y="2066479"/>
            <a:ext cx="950381" cy="950381"/>
          </a:xfrm>
          <a:prstGeom prst="rect">
            <a:avLst/>
          </a:prstGeom>
        </p:spPr>
      </p:pic>
    </p:spTree>
    <p:extLst>
      <p:ext uri="{BB962C8B-B14F-4D97-AF65-F5344CB8AC3E}">
        <p14:creationId xmlns:p14="http://schemas.microsoft.com/office/powerpoint/2010/main" val="26985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441198" y="342900"/>
            <a:ext cx="6521578" cy="415499"/>
          </a:xfrm>
        </p:spPr>
        <p:txBody>
          <a:bodyPr/>
          <a:lstStyle/>
          <a:p>
            <a:r>
              <a:rPr lang="en-US" dirty="0"/>
              <a:t>The three types of flows you can create with Power Automate</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441198" y="342900"/>
            <a:ext cx="6473953" cy="415499"/>
          </a:xfrm>
        </p:spPr>
        <p:txBody>
          <a:bodyPr/>
          <a:lstStyle/>
          <a:p>
            <a:r>
              <a:rPr lang="en-US" dirty="0"/>
              <a:t>Add artificial intelligence to your flow without writing code</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a:t>Introduction to Automation</a:t>
            </a:r>
            <a:endParaRPr lang="en-IN"/>
          </a:p>
        </p:txBody>
      </p:sp>
      <p:sp>
        <p:nvSpPr>
          <p:cNvPr id="3" name="Rectangle 2">
            <a:extLst>
              <a:ext uri="{FF2B5EF4-FFF2-40B4-BE49-F238E27FC236}">
                <a16:creationId xmlns:a16="http://schemas.microsoft.com/office/drawing/2014/main" id="{0A2C14C5-1BCC-4D8D-8DF0-71A58637E3C1}"/>
              </a:ext>
            </a:extLst>
          </p:cNvPr>
          <p:cNvSpPr/>
          <p:nvPr/>
        </p:nvSpPr>
        <p:spPr>
          <a:xfrm>
            <a:off x="441198" y="892221"/>
            <a:ext cx="2113271" cy="276999"/>
          </a:xfrm>
          <a:prstGeom prst="rect">
            <a:avLst/>
          </a:prstGeom>
        </p:spPr>
        <p:txBody>
          <a:bodyPr wrap="none" lIns="0" tIns="0" rIns="0" bIns="0">
            <a:spAutoFit/>
          </a:bodyPr>
          <a:lstStyle/>
          <a:p>
            <a:r>
              <a:rPr lang="en-US">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441197" y="1356675"/>
            <a:ext cx="534924" cy="534924"/>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332943" y="1495141"/>
            <a:ext cx="3348717" cy="230832"/>
          </a:xfrm>
          <a:prstGeom prst="rect">
            <a:avLst/>
          </a:prstGeom>
          <a:noFill/>
        </p:spPr>
        <p:txBody>
          <a:bodyPr wrap="square" lIns="0" tIns="0" rIns="0" bIns="0" rtlCol="0" anchor="ctr">
            <a:spAutoFit/>
          </a:bodyPr>
          <a:lstStyle/>
          <a:p>
            <a:r>
              <a:rPr lang="en-US" sz="1500"/>
              <a:t>Create a flow from a template</a:t>
            </a:r>
            <a:endParaRPr lang="en-US" sz="15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317814" y="192328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441197" y="2065632"/>
            <a:ext cx="534924" cy="534924"/>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337986" y="2165408"/>
            <a:ext cx="3348717" cy="230832"/>
          </a:xfrm>
          <a:prstGeom prst="rect">
            <a:avLst/>
          </a:prstGeom>
          <a:noFill/>
        </p:spPr>
        <p:txBody>
          <a:bodyPr wrap="square" lIns="0" tIns="0" rIns="0" bIns="0" rtlCol="0" anchor="ctr">
            <a:spAutoFit/>
          </a:bodyPr>
          <a:lstStyle/>
          <a:p>
            <a:r>
              <a:rPr lang="en-US" sz="15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322857" y="254760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441197" y="2793549"/>
            <a:ext cx="534924" cy="534924"/>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343027" y="2865932"/>
            <a:ext cx="3348717" cy="230832"/>
          </a:xfrm>
          <a:prstGeom prst="rect">
            <a:avLst/>
          </a:prstGeom>
          <a:noFill/>
        </p:spPr>
        <p:txBody>
          <a:bodyPr wrap="square" lIns="0" tIns="0" rIns="0" bIns="0" rtlCol="0" anchor="ctr">
            <a:spAutoFit/>
          </a:bodyPr>
          <a:lstStyle/>
          <a:p>
            <a:r>
              <a:rPr lang="en-US" sz="15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327900" y="3294072"/>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441197" y="3456077"/>
            <a:ext cx="534924" cy="534924"/>
          </a:xfrm>
          <a:prstGeom prst="rect">
            <a:avLst/>
          </a:prstGeom>
        </p:spPr>
      </p:pic>
      <p:sp>
        <p:nvSpPr>
          <p:cNvPr id="14" name="TextBox 13">
            <a:extLst>
              <a:ext uri="{FF2B5EF4-FFF2-40B4-BE49-F238E27FC236}">
                <a16:creationId xmlns:a16="http://schemas.microsoft.com/office/drawing/2014/main" id="{DB3DB840-19C7-4312-9C5F-C2D09313FF34}"/>
              </a:ext>
            </a:extLst>
          </p:cNvPr>
          <p:cNvSpPr txBox="1"/>
          <p:nvPr/>
        </p:nvSpPr>
        <p:spPr>
          <a:xfrm>
            <a:off x="1332943" y="4219757"/>
            <a:ext cx="3348717" cy="230832"/>
          </a:xfrm>
          <a:prstGeom prst="rect">
            <a:avLst/>
          </a:prstGeom>
          <a:noFill/>
        </p:spPr>
        <p:txBody>
          <a:bodyPr wrap="square" lIns="0" tIns="0" rIns="0" bIns="0" rtlCol="0" anchor="ctr">
            <a:spAutoFit/>
          </a:bodyPr>
          <a:lstStyle/>
          <a:p>
            <a:r>
              <a:rPr lang="en-US" sz="1500" dirty="0"/>
              <a:t>Create a business process flow</a:t>
            </a:r>
          </a:p>
        </p:txBody>
      </p:sp>
      <p:grpSp>
        <p:nvGrpSpPr>
          <p:cNvPr id="26" name="Group 25">
            <a:extLst>
              <a:ext uri="{FF2B5EF4-FFF2-40B4-BE49-F238E27FC236}">
                <a16:creationId xmlns:a16="http://schemas.microsoft.com/office/drawing/2014/main" id="{BEABBD6B-3A2B-4741-96FC-825C4FFBCFBF}"/>
              </a:ext>
            </a:extLst>
          </p:cNvPr>
          <p:cNvGrpSpPr/>
          <p:nvPr/>
        </p:nvGrpSpPr>
        <p:grpSpPr>
          <a:xfrm>
            <a:off x="441197" y="4100201"/>
            <a:ext cx="537855" cy="537855"/>
            <a:chOff x="649890" y="5466935"/>
            <a:chExt cx="717140" cy="717140"/>
          </a:xfrm>
        </p:grpSpPr>
        <p:grpSp>
          <p:nvGrpSpPr>
            <p:cNvPr id="20" name="Group 19">
              <a:extLst>
                <a:ext uri="{FF2B5EF4-FFF2-40B4-BE49-F238E27FC236}">
                  <a16:creationId xmlns:a16="http://schemas.microsoft.com/office/drawing/2014/main" id="{0D57BCDF-47B0-4082-AA3D-BA4570CFE79E}"/>
                </a:ext>
                <a:ext uri="{C183D7F6-B498-43B3-948B-1728B52AA6E4}">
                  <adec:decorative xmlns:adec="http://schemas.microsoft.com/office/drawing/2017/decorative" val="1"/>
                </a:ext>
              </a:extLst>
            </p:cNvPr>
            <p:cNvGrpSpPr/>
            <p:nvPr/>
          </p:nvGrpSpPr>
          <p:grpSpPr>
            <a:xfrm>
              <a:off x="649890" y="5466935"/>
              <a:ext cx="717140" cy="717140"/>
              <a:chOff x="7962901" y="3032919"/>
              <a:chExt cx="981074" cy="981076"/>
            </a:xfrm>
          </p:grpSpPr>
          <p:sp>
            <p:nvSpPr>
              <p:cNvPr id="21" name="Freeform 5">
                <a:extLst>
                  <a:ext uri="{FF2B5EF4-FFF2-40B4-BE49-F238E27FC236}">
                    <a16:creationId xmlns:a16="http://schemas.microsoft.com/office/drawing/2014/main" id="{F4AAFCFB-4F0C-4186-A865-12176D59B4C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626C5659-E026-42FA-956A-50AF8B108427}"/>
                  </a:ext>
                </a:extLst>
              </p:cNvPr>
              <p:cNvSpPr>
                <a:spLocks noEditPoints="1"/>
              </p:cNvSpPr>
              <p:nvPr/>
            </p:nvSpPr>
            <p:spPr bwMode="auto">
              <a:xfrm>
                <a:off x="8031163" y="3102770"/>
                <a:ext cx="846137" cy="844550"/>
              </a:xfrm>
              <a:prstGeom prst="ellipse">
                <a:avLst/>
              </a:prstGeom>
              <a:noFill/>
              <a:ln w="19050">
                <a:solidFill>
                  <a:schemeClr val="accent2"/>
                </a:solidFill>
                <a:prstDash val="sysDot"/>
                <a:round/>
                <a:headEnd/>
                <a:tailEnd/>
              </a:ln>
            </p:spPr>
            <p:txBody>
              <a:bodyPr vert="horz" wrap="square" lIns="67232" tIns="33616" rIns="67232" bIns="33616" numCol="1" anchor="t" anchorCtr="0" compatLnSpc="1">
                <a:prstTxWarp prst="textNoShape">
                  <a:avLst/>
                </a:prstTxWarp>
              </a:bodyPr>
              <a:lstStyle/>
              <a:p>
                <a:endParaRPr lang="en-US" sz="1298"/>
              </a:p>
            </p:txBody>
          </p:sp>
        </p:grpSp>
        <p:pic>
          <p:nvPicPr>
            <p:cNvPr id="19" name="Picture 18" descr="Icon of a document with tick marks">
              <a:extLst>
                <a:ext uri="{FF2B5EF4-FFF2-40B4-BE49-F238E27FC236}">
                  <a16:creationId xmlns:a16="http://schemas.microsoft.com/office/drawing/2014/main" id="{313F94A1-B3BB-4945-AABC-D61422A192C4}"/>
                </a:ext>
              </a:extLst>
            </p:cNvPr>
            <p:cNvPicPr>
              <a:picLocks noChangeAspect="1"/>
            </p:cNvPicPr>
            <p:nvPr/>
          </p:nvPicPr>
          <p:blipFill>
            <a:blip r:embed="rId7"/>
            <a:stretch>
              <a:fillRect/>
            </a:stretch>
          </p:blipFill>
          <p:spPr>
            <a:xfrm>
              <a:off x="871025" y="5610618"/>
              <a:ext cx="321391" cy="427112"/>
            </a:xfrm>
            <a:prstGeom prst="rect">
              <a:avLst/>
            </a:prstGeom>
          </p:spPr>
        </p:pic>
      </p:grpSp>
      <p:cxnSp>
        <p:nvCxnSpPr>
          <p:cNvPr id="23" name="Straight Connector 22">
            <a:extLst>
              <a:ext uri="{FF2B5EF4-FFF2-40B4-BE49-F238E27FC236}">
                <a16:creationId xmlns:a16="http://schemas.microsoft.com/office/drawing/2014/main" id="{F0CE0C51-5E0F-4CCD-B9F9-1EB94F14E3A1}"/>
              </a:ext>
              <a:ext uri="{C183D7F6-B498-43B3-948B-1728B52AA6E4}">
                <adec:decorative xmlns:adec="http://schemas.microsoft.com/office/drawing/2017/decorative" val="1"/>
              </a:ext>
            </a:extLst>
          </p:cNvPr>
          <p:cNvCxnSpPr>
            <a:cxnSpLocks/>
          </p:cNvCxnSpPr>
          <p:nvPr/>
        </p:nvCxnSpPr>
        <p:spPr>
          <a:xfrm>
            <a:off x="1302685" y="4030458"/>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1EE030-DC8D-4B83-A0C5-9C03B7AC82AD}"/>
              </a:ext>
            </a:extLst>
          </p:cNvPr>
          <p:cNvSpPr txBox="1"/>
          <p:nvPr/>
        </p:nvSpPr>
        <p:spPr>
          <a:xfrm>
            <a:off x="1317814" y="3439923"/>
            <a:ext cx="3348717" cy="461665"/>
          </a:xfrm>
          <a:prstGeom prst="rect">
            <a:avLst/>
          </a:prstGeom>
          <a:noFill/>
        </p:spPr>
        <p:txBody>
          <a:bodyPr wrap="square" lIns="0" tIns="0" rIns="0" bIns="0" rtlCol="0" anchor="ctr">
            <a:spAutoFit/>
          </a:bodyPr>
          <a:lstStyle/>
          <a:p>
            <a:r>
              <a:rPr lang="en-US" sz="15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438913" y="1077516"/>
            <a:ext cx="1836202" cy="118729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a:solidFill>
                  <a:schemeClr val="tx1"/>
                </a:solidFill>
              </a:rPr>
              <a:t>Search using keywords for relevant templates</a:t>
            </a:r>
            <a:endParaRPr lang="en-IN" sz="15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438913" y="2386530"/>
            <a:ext cx="1836202" cy="185328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dirty="0">
                <a:solidFill>
                  <a:schemeClr val="tx1"/>
                </a:solidFill>
              </a:rPr>
              <a:t>Example template: Create a flow to save email attachments to OneDrive for Business</a:t>
            </a:r>
            <a:endParaRPr lang="en-IN" sz="15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2394859" y="1077516"/>
            <a:ext cx="6310229" cy="3162299"/>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3" name="Picture 2" descr="Logo of Power Automate">
            <a:extLst>
              <a:ext uri="{FF2B5EF4-FFF2-40B4-BE49-F238E27FC236}">
                <a16:creationId xmlns:a16="http://schemas.microsoft.com/office/drawing/2014/main" id="{3954D24E-CF6B-4DB6-86B5-C376A08D258F}"/>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13036374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7" y="965534"/>
            <a:ext cx="5273804" cy="399147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Create a Flow using a button through the Power Automate mobile app</a:t>
            </a:r>
          </a:p>
          <a:p>
            <a:pPr marL="0" lvl="1"/>
            <a:r>
              <a:rPr lang="en-US" sz="1500" dirty="0">
                <a:solidFill>
                  <a:schemeClr val="tx1"/>
                </a:solidFill>
                <a:cs typeface="Segoe UI Semilight"/>
              </a:rPr>
              <a:t>Activity Feed</a:t>
            </a:r>
          </a:p>
          <a:p>
            <a:pPr marL="0" lvl="1"/>
            <a:r>
              <a:rPr lang="en-US" sz="1500" dirty="0">
                <a:solidFill>
                  <a:schemeClr val="tx1"/>
                </a:solidFill>
                <a:cs typeface="Segoe UI Semilight"/>
              </a:rPr>
              <a:t>Browsing</a:t>
            </a:r>
          </a:p>
          <a:p>
            <a:pPr marL="0" lvl="1"/>
            <a:r>
              <a:rPr lang="en-US" sz="1500" dirty="0">
                <a:solidFill>
                  <a:schemeClr val="tx1"/>
                </a:solidFill>
                <a:cs typeface="Segoe UI Semilight"/>
              </a:rPr>
              <a:t>Buttons</a:t>
            </a:r>
          </a:p>
          <a:p>
            <a:pPr marL="0" lvl="1"/>
            <a:r>
              <a:rPr lang="en-US" sz="1500" dirty="0">
                <a:solidFill>
                  <a:schemeClr val="tx1"/>
                </a:solidFill>
                <a:cs typeface="Segoe UI Semilight"/>
              </a:rPr>
              <a:t>Managing Flows</a:t>
            </a:r>
          </a:p>
          <a:p>
            <a:pPr marL="0" lvl="1"/>
            <a:endParaRPr lang="en-US" dirty="0">
              <a:solidFill>
                <a:schemeClr val="tx1"/>
              </a:solidFill>
              <a:latin typeface="+mj-lt"/>
              <a:cs typeface="Segoe UI Semilight"/>
            </a:endParaRPr>
          </a:p>
          <a:p>
            <a:pPr marL="0" lvl="1"/>
            <a:endParaRPr lang="en-US" dirty="0">
              <a:solidFill>
                <a:schemeClr val="tx1"/>
              </a:solidFill>
              <a:latin typeface="+mj-lt"/>
              <a:cs typeface="Segoe UI Semilight"/>
            </a:endParaRPr>
          </a:p>
          <a:p>
            <a:pPr marL="0" lvl="1"/>
            <a:r>
              <a:rPr lang="en-US" dirty="0">
                <a:solidFill>
                  <a:schemeClr val="tx1"/>
                </a:solidFill>
                <a:latin typeface="+mj-lt"/>
                <a:cs typeface="Segoe UI Semilight"/>
              </a:rPr>
              <a:t>How button flows are started</a:t>
            </a:r>
          </a:p>
          <a:p>
            <a:pPr marL="0" lvl="1"/>
            <a:r>
              <a:rPr lang="en-US" sz="1500" dirty="0">
                <a:solidFill>
                  <a:schemeClr val="tx1"/>
                </a:solidFill>
                <a:cs typeface="Segoe UI Semilight"/>
              </a:rPr>
              <a:t>Buttons are flows that are started through a manual action.</a:t>
            </a:r>
          </a:p>
          <a:p>
            <a:pPr marL="0" lvl="1"/>
            <a:endParaRPr lang="en-US" sz="1500" dirty="0">
              <a:solidFill>
                <a:schemeClr val="tx1"/>
              </a:solidFill>
              <a:cs typeface="Segoe UI Semilight"/>
            </a:endParaRPr>
          </a:p>
          <a:p>
            <a:pPr marL="0" lvl="1"/>
            <a:endParaRPr lang="en-US" sz="15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4"/>
          <a:srcRect/>
          <a:stretch/>
        </p:blipFill>
        <p:spPr>
          <a:xfrm>
            <a:off x="5859379" y="965537"/>
            <a:ext cx="2809271" cy="3977640"/>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3103263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77515"/>
            <a:ext cx="2293401" cy="362426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2867375" y="1077516"/>
            <a:ext cx="5837712"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A63FAB75-0A5D-487E-A6E7-266CD66A582E}"/>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Lesson 1: </a:t>
            </a:r>
            <a:r>
              <a:rPr lang="en-US"/>
              <a:t>Power BI </a:t>
            </a:r>
            <a:r>
              <a:rPr lang="en-US" dirty="0"/>
              <a:t>overview</a:t>
            </a:r>
          </a:p>
        </p:txBody>
      </p:sp>
      <p:pic>
        <p:nvPicPr>
          <p:cNvPr id="3" name="Picture 2" descr="Icon of magnifying glass">
            <a:extLst>
              <a:ext uri="{FF2B5EF4-FFF2-40B4-BE49-F238E27FC236}">
                <a16:creationId xmlns:a16="http://schemas.microsoft.com/office/drawing/2014/main" id="{FBD93103-03FE-426E-A8FF-AA943A204B83}"/>
              </a:ext>
            </a:extLst>
          </p:cNvPr>
          <p:cNvPicPr>
            <a:picLocks noChangeAspect="1"/>
          </p:cNvPicPr>
          <p:nvPr/>
        </p:nvPicPr>
        <p:blipFill>
          <a:blip r:embed="rId3"/>
          <a:stretch>
            <a:fillRect/>
          </a:stretch>
        </p:blipFill>
        <p:spPr>
          <a:xfrm>
            <a:off x="7629784" y="2219325"/>
            <a:ext cx="701759" cy="704850"/>
          </a:xfrm>
          <a:prstGeom prst="rect">
            <a:avLst/>
          </a:prstGeom>
        </p:spPr>
      </p:pic>
    </p:spTree>
    <p:extLst>
      <p:ext uri="{BB962C8B-B14F-4D97-AF65-F5344CB8AC3E}">
        <p14:creationId xmlns:p14="http://schemas.microsoft.com/office/powerpoint/2010/main" val="226511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441197" y="342900"/>
            <a:ext cx="8263890" cy="415499"/>
          </a:xfrm>
        </p:spPr>
        <p:txBody>
          <a:bodyPr/>
          <a:lstStyle/>
          <a:p>
            <a:r>
              <a:rPr lang="en-US" dirty="0"/>
              <a:t>What is Power BI? - continued</a:t>
            </a:r>
          </a:p>
        </p:txBody>
      </p:sp>
    </p:spTree>
    <p:extLst>
      <p:ext uri="{BB962C8B-B14F-4D97-AF65-F5344CB8AC3E}">
        <p14:creationId xmlns:p14="http://schemas.microsoft.com/office/powerpoint/2010/main" val="279277872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8797</TotalTime>
  <Words>18805</Words>
  <Application>Microsoft Office PowerPoint</Application>
  <PresentationFormat>On-screen Show (16:9)</PresentationFormat>
  <Paragraphs>1351</Paragraphs>
  <Slides>120</Slides>
  <Notes>92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120</vt:i4>
      </vt:variant>
    </vt:vector>
  </HeadingPairs>
  <TitlesOfParts>
    <vt:vector size="133" baseType="lpstr">
      <vt:lpstr>Arial</vt:lpstr>
      <vt:lpstr>Calibri</vt:lpstr>
      <vt:lpstr>Consolas</vt:lpstr>
      <vt:lpstr>Gotham Medium</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Thank you!</vt:lpstr>
      <vt:lpstr>Title</vt:lpstr>
      <vt:lpstr>Title</vt:lpstr>
      <vt:lpstr>Lesson 1: Power Platform overview</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sources for connectors</vt:lpstr>
      <vt:lpstr>Components of a connector</vt:lpstr>
      <vt:lpstr>Data Loss Prevention, compliance, privacy, and accessibility</vt:lpstr>
      <vt:lpstr>Lesson 1: Microsoft Dataverse overview</vt:lpstr>
      <vt:lpstr>Overview of Microsoft Dataverse</vt:lpstr>
      <vt:lpstr>Identify tables and columns in Dataverse</vt:lpstr>
      <vt:lpstr>Understand relationships</vt:lpstr>
      <vt:lpstr>Environments in Microsoft Dataverse</vt:lpstr>
      <vt:lpstr>Business rules</vt:lpstr>
      <vt:lpstr>Lesson 1: Introduction to Power Apps</vt:lpstr>
      <vt:lpstr>Power Apps and what it can do for you</vt:lpstr>
      <vt:lpstr>Canvas apps</vt:lpstr>
      <vt:lpstr>Model-driven apps</vt:lpstr>
      <vt:lpstr>Portals</vt:lpstr>
      <vt:lpstr>Power Apps and what it can do for you – continued</vt:lpstr>
      <vt:lpstr>Learn basic elements </vt:lpstr>
      <vt:lpstr>Power Apps Studio</vt:lpstr>
      <vt:lpstr>App format</vt:lpstr>
      <vt:lpstr>Galleries</vt:lpstr>
      <vt:lpstr>Forms</vt:lpstr>
      <vt:lpstr>Input Controls</vt:lpstr>
      <vt:lpstr>Functions</vt:lpstr>
      <vt:lpstr>Share an app</vt:lpstr>
      <vt:lpstr>Model-driven apps</vt:lpstr>
      <vt:lpstr>Building blocks of model-driven apps</vt:lpstr>
      <vt:lpstr>Design of model-driven apps</vt:lpstr>
      <vt:lpstr>Power Apps portals and what they can do for you</vt:lpstr>
      <vt:lpstr>Get started with portals</vt:lpstr>
      <vt:lpstr>Overview of core components of portals</vt:lpstr>
      <vt:lpstr>Power Apps portals Studio</vt:lpstr>
      <vt:lpstr>Authentication</vt:lpstr>
      <vt:lpstr>Authorization</vt:lpstr>
      <vt:lpstr>Lesson 1: Power Virtual Agents overview</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Lesson 1: Power Automate overview</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Lesson 1: Power BI overview</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168</cp:revision>
  <dcterms:created xsi:type="dcterms:W3CDTF">2015-09-28T19:52:00Z</dcterms:created>
  <dcterms:modified xsi:type="dcterms:W3CDTF">2021-06-09T13:00:14Z</dcterms:modified>
</cp:coreProperties>
</file>